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sldIdLst>
    <p:sldId id="256" r:id="rId6"/>
    <p:sldId id="257" r:id="rId7"/>
    <p:sldId id="258" r:id="rId8"/>
    <p:sldId id="259" r:id="rId9"/>
    <p:sldId id="260" r:id="rId10"/>
    <p:sldId id="261" r:id="rId11"/>
    <p:sldId id="263" r:id="rId12"/>
    <p:sldId id="264" r:id="rId13"/>
    <p:sldId id="265" r:id="rId14"/>
    <p:sldId id="266" r:id="rId15"/>
    <p:sldId id="268" r:id="rId16"/>
    <p:sldId id="269" r:id="rId17"/>
    <p:sldId id="270" r:id="rId18"/>
    <p:sldId id="271" r:id="rId19"/>
    <p:sldId id="272" r:id="rId20"/>
    <p:sldId id="273" r:id="rId21"/>
    <p:sldId id="274" r:id="rId22"/>
    <p:sldId id="275" r:id="rId23"/>
  </p:sldIdLst>
  <p:sldSz cx="6858000" cy="9902825"/>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36E6F"/>
    <a:srgbClr val="6570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525012-2F43-4F8C-AE51-7C38ECDDF10D}" v="1" dt="2024-11-19T20:41:26.9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4" d="100"/>
          <a:sy n="74" d="100"/>
        </p:scale>
        <p:origin x="1612" y="-8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aciela M. Vasquinho" userId="dca7cb30-0fbd-44fe-84de-e9a63f03630f" providerId="ADAL" clId="{75525012-2F43-4F8C-AE51-7C38ECDDF10D}"/>
    <pc:docChg chg="custSel modSld">
      <pc:chgData name="Graciela M. Vasquinho" userId="dca7cb30-0fbd-44fe-84de-e9a63f03630f" providerId="ADAL" clId="{75525012-2F43-4F8C-AE51-7C38ECDDF10D}" dt="2024-11-19T20:41:36.356" v="57" actId="108"/>
      <pc:docMkLst>
        <pc:docMk/>
      </pc:docMkLst>
      <pc:sldChg chg="modSp mod">
        <pc:chgData name="Graciela M. Vasquinho" userId="dca7cb30-0fbd-44fe-84de-e9a63f03630f" providerId="ADAL" clId="{75525012-2F43-4F8C-AE51-7C38ECDDF10D}" dt="2024-11-19T20:41:36.356" v="57" actId="108"/>
        <pc:sldMkLst>
          <pc:docMk/>
          <pc:sldMk cId="0" sldId="274"/>
        </pc:sldMkLst>
        <pc:spChg chg="mod">
          <ac:chgData name="Graciela M. Vasquinho" userId="dca7cb30-0fbd-44fe-84de-e9a63f03630f" providerId="ADAL" clId="{75525012-2F43-4F8C-AE51-7C38ECDDF10D}" dt="2024-11-19T20:41:36.356" v="57" actId="108"/>
          <ac:spMkLst>
            <pc:docMk/>
            <pc:sldMk cId="0" sldId="274"/>
            <ac:spMk id="4"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620798"/>
            <a:ext cx="5143500" cy="344792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857250" y="5201683"/>
            <a:ext cx="5143500" cy="239107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11/19/2024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6" y="527275"/>
            <a:ext cx="1478756" cy="839284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527275"/>
            <a:ext cx="4350544" cy="839284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023"/>
            <a:ext cx="5915025" cy="4119622"/>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467916" y="6627618"/>
            <a:ext cx="5915025" cy="2166412"/>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11/19/2024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636375"/>
            <a:ext cx="2914650" cy="62837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636375"/>
            <a:ext cx="2914650" cy="62837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11/19/2024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275"/>
            <a:ext cx="5915025" cy="1914238"/>
          </a:xfrm>
        </p:spPr>
        <p:txBody>
          <a:bodyPr/>
          <a:lstStyle/>
          <a:p>
            <a:r>
              <a:rPr lang="en-US"/>
              <a:t>Click to edit Master title style</a:t>
            </a:r>
          </a:p>
        </p:txBody>
      </p:sp>
      <p:sp>
        <p:nvSpPr>
          <p:cNvPr id="3" name="Text Placeholder 2"/>
          <p:cNvSpPr>
            <a:spLocks noGrp="1"/>
          </p:cNvSpPr>
          <p:nvPr>
            <p:ph type="body" idx="1"/>
          </p:nvPr>
        </p:nvSpPr>
        <p:spPr>
          <a:xfrm>
            <a:off x="472381" y="2427758"/>
            <a:ext cx="2901255" cy="1189807"/>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7565"/>
            <a:ext cx="2901255" cy="53208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427758"/>
            <a:ext cx="2915543" cy="1189807"/>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7565"/>
            <a:ext cx="2915543" cy="53208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t>11/19/2024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11/19/2024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11/19/2024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240"/>
            <a:ext cx="2211883" cy="231084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2915543" y="1425935"/>
            <a:ext cx="3471863" cy="703797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971080"/>
            <a:ext cx="2211883" cy="550429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240"/>
            <a:ext cx="2211883" cy="231084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2915543" y="1425935"/>
            <a:ext cx="3471863" cy="703797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472381" y="2971080"/>
            <a:ext cx="2211883" cy="550429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275"/>
            <a:ext cx="5915025" cy="191423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636375"/>
            <a:ext cx="5915025" cy="628374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9179170"/>
            <a:ext cx="1543050" cy="527275"/>
          </a:xfrm>
          <a:prstGeom prst="rect">
            <a:avLst/>
          </a:prstGeom>
        </p:spPr>
        <p:txBody>
          <a:bodyPr vert="horz" lIns="91440" tIns="45720" rIns="91440" bIns="45720" rtlCol="0" anchor="ctr"/>
          <a:lstStyle>
            <a:lvl1pPr algn="l">
              <a:defRPr sz="900">
                <a:solidFill>
                  <a:schemeClr val="tx1">
                    <a:tint val="75000"/>
                  </a:schemeClr>
                </a:solidFill>
              </a:defRPr>
            </a:lvl1pPr>
          </a:lstStyle>
          <a:p>
            <a:fld id="{63A1C593-65D0-4073-BCC9-577B9352EA97}" type="datetimeFigureOut">
              <a:rPr lang="en-US" smtClean="0"/>
              <a:t>11/19/2024</a:t>
            </a:fld>
            <a:endParaRPr lang="en-US"/>
          </a:p>
        </p:txBody>
      </p:sp>
      <p:sp>
        <p:nvSpPr>
          <p:cNvPr id="5" name="Footer Placeholder 4"/>
          <p:cNvSpPr>
            <a:spLocks noGrp="1"/>
          </p:cNvSpPr>
          <p:nvPr>
            <p:ph type="ftr" sz="quarter" idx="3"/>
          </p:nvPr>
        </p:nvSpPr>
        <p:spPr>
          <a:xfrm>
            <a:off x="2271713" y="9179170"/>
            <a:ext cx="2314575" cy="52727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9179170"/>
            <a:ext cx="1543050" cy="527275"/>
          </a:xfrm>
          <a:prstGeom prst="rect">
            <a:avLst/>
          </a:prstGeom>
        </p:spPr>
        <p:txBody>
          <a:bodyPr vert="horz" lIns="91440" tIns="45720" rIns="91440" bIns="45720" rtlCol="0" anchor="ctr"/>
          <a:lstStyle>
            <a:lvl1pPr algn="r">
              <a:defRPr sz="900">
                <a:solidFill>
                  <a:schemeClr val="tx1">
                    <a:tint val="75000"/>
                  </a:schemeClr>
                </a:solidFill>
              </a:defRPr>
            </a:lvl1pPr>
          </a:lstStyle>
          <a:p>
            <a:fld id="{9B618960-8005-486C-9A75-10CB2AAC16F9}" type="slidenum">
              <a:rPr lang="en-US" smtClean="0"/>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canal.aliant.com.br/savixx" TargetMode="External"/><Relationship Id="rId4" Type="http://schemas.openxmlformats.org/officeDocument/2006/relationships/hyperlink" Target="mailto:gcg@savixx.com.br"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3.svg"/><Relationship Id="rId9" Type="http://schemas.openxmlformats.org/officeDocument/2006/relationships/image" Target="../media/image14.svg"/></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Design sem nome(4)"/>
          <p:cNvPicPr>
            <a:picLocks noChangeAspect="1"/>
          </p:cNvPicPr>
          <p:nvPr/>
        </p:nvPicPr>
        <p:blipFill>
          <a:blip r:embed="rId2"/>
          <a:srcRect l="1224"/>
          <a:stretch>
            <a:fillRect/>
          </a:stretch>
        </p:blipFill>
        <p:spPr>
          <a:xfrm>
            <a:off x="-57785" y="0"/>
            <a:ext cx="7037705" cy="9903460"/>
          </a:xfrm>
          <a:prstGeom prst="rect">
            <a:avLst/>
          </a:prstGeom>
        </p:spPr>
      </p:pic>
      <p:pic>
        <p:nvPicPr>
          <p:cNvPr id="7" name="Picture 6" descr="XX_SAVIXX"/>
          <p:cNvPicPr>
            <a:picLocks noChangeAspect="1"/>
          </p:cNvPicPr>
          <p:nvPr/>
        </p:nvPicPr>
        <p:blipFill>
          <a:blip r:embed="rId3">
            <a:extLst>
              <a:ext uri="{96DAC541-7B7A-43D3-8B79-37D633B846F1}">
                <asvg:svgBlip xmlns:asvg="http://schemas.microsoft.com/office/drawing/2016/SVG/main" r:embed="rId4"/>
              </a:ext>
            </a:extLst>
          </a:blip>
          <a:srcRect l="63127" t="10933" b="1394"/>
          <a:stretch>
            <a:fillRect/>
          </a:stretch>
        </p:blipFill>
        <p:spPr>
          <a:xfrm>
            <a:off x="-45085" y="-67310"/>
            <a:ext cx="4156710" cy="10026650"/>
          </a:xfrm>
          <a:prstGeom prst="rect">
            <a:avLst/>
          </a:prstGeom>
        </p:spPr>
      </p:pic>
      <p:pic>
        <p:nvPicPr>
          <p:cNvPr id="6" name="Picture 5" descr="XX2_SAVIXX"/>
          <p:cNvPicPr>
            <a:picLocks noChangeAspect="1"/>
          </p:cNvPicPr>
          <p:nvPr/>
        </p:nvPicPr>
        <p:blipFill>
          <a:blip r:embed="rId5">
            <a:extLst>
              <a:ext uri="{96DAC541-7B7A-43D3-8B79-37D633B846F1}">
                <asvg:svgBlip xmlns:asvg="http://schemas.microsoft.com/office/drawing/2016/SVG/main" r:embed="rId6"/>
              </a:ext>
            </a:extLst>
          </a:blip>
          <a:srcRect t="57243" r="44694"/>
          <a:stretch>
            <a:fillRect/>
          </a:stretch>
        </p:blipFill>
        <p:spPr>
          <a:xfrm>
            <a:off x="1202055" y="-154305"/>
            <a:ext cx="5778500" cy="4531995"/>
          </a:xfrm>
          <a:prstGeom prst="rect">
            <a:avLst/>
          </a:prstGeom>
        </p:spPr>
      </p:pic>
      <p:sp>
        <p:nvSpPr>
          <p:cNvPr id="8" name="Text Box 7"/>
          <p:cNvSpPr txBox="1"/>
          <p:nvPr/>
        </p:nvSpPr>
        <p:spPr>
          <a:xfrm>
            <a:off x="3010535" y="7960360"/>
            <a:ext cx="3248025" cy="521970"/>
          </a:xfrm>
          <a:prstGeom prst="rect">
            <a:avLst/>
          </a:prstGeom>
          <a:noFill/>
        </p:spPr>
        <p:txBody>
          <a:bodyPr wrap="square" rtlCol="0">
            <a:spAutoFit/>
          </a:bodyPr>
          <a:lstStyle/>
          <a:p>
            <a:pPr algn="r"/>
            <a:r>
              <a:rPr lang="pt-BR" altLang="en-US" b="1" dirty="0">
                <a:solidFill>
                  <a:schemeClr val="bg1"/>
                </a:solidFill>
                <a:latin typeface="Fakt Con Pro Bold" panose="02000000000000000000" charset="0"/>
                <a:cs typeface="Fakt Con Pro Bold" panose="02000000000000000000" charset="0"/>
              </a:rPr>
              <a:t>CÓDIGO DE CONDUTA</a:t>
            </a:r>
          </a:p>
          <a:p>
            <a:pPr algn="r"/>
            <a:r>
              <a:rPr lang="pt-BR" altLang="en-US" sz="1000" dirty="0">
                <a:solidFill>
                  <a:schemeClr val="bg1"/>
                </a:solidFill>
                <a:latin typeface="Fakt Con Pro Blond" panose="02000000000000000000" charset="0"/>
                <a:cs typeface="Fakt Con Pro Blond" panose="02000000000000000000" charset="0"/>
              </a:rPr>
              <a:t>Julho/2024</a:t>
            </a:r>
          </a:p>
        </p:txBody>
      </p:sp>
      <p:pic>
        <p:nvPicPr>
          <p:cNvPr id="10" name="Picture 9" descr="Logo_Savixx_Branco"/>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662680" y="5966460"/>
            <a:ext cx="2595880" cy="183451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XX2_SAVIXX"/>
          <p:cNvPicPr>
            <a:picLocks noChangeAspect="1"/>
          </p:cNvPicPr>
          <p:nvPr/>
        </p:nvPicPr>
        <p:blipFill>
          <a:blip r:embed="rId2">
            <a:alphaModFix amt="9000"/>
            <a:extLst>
              <a:ext uri="{96DAC541-7B7A-43D3-8B79-37D633B846F1}">
                <asvg:svgBlip xmlns:asvg="http://schemas.microsoft.com/office/drawing/2016/SVG/main" r:embed="rId3"/>
              </a:ext>
            </a:extLst>
          </a:blip>
          <a:srcRect t="57243" r="44694"/>
          <a:stretch>
            <a:fillRect/>
          </a:stretch>
        </p:blipFill>
        <p:spPr>
          <a:xfrm>
            <a:off x="1202055" y="-179070"/>
            <a:ext cx="5778500" cy="4531995"/>
          </a:xfrm>
          <a:prstGeom prst="rect">
            <a:avLst/>
          </a:prstGeom>
        </p:spPr>
      </p:pic>
      <p:sp>
        <p:nvSpPr>
          <p:cNvPr id="4" name="Text Box 3"/>
          <p:cNvSpPr txBox="1"/>
          <p:nvPr/>
        </p:nvSpPr>
        <p:spPr>
          <a:xfrm>
            <a:off x="1043305" y="1671320"/>
            <a:ext cx="5012690" cy="6868795"/>
          </a:xfrm>
          <a:prstGeom prst="rect">
            <a:avLst/>
          </a:prstGeom>
          <a:noFill/>
        </p:spPr>
        <p:txBody>
          <a:bodyPr wrap="square" rtlCol="0">
            <a:spAutoFit/>
          </a:bodyPr>
          <a:lstStyle/>
          <a:p>
            <a:pPr algn="just">
              <a:lnSpc>
                <a:spcPct val="90000"/>
              </a:lnSpc>
            </a:pPr>
            <a:r>
              <a:rPr lang="en-US" sz="1400" b="1">
                <a:latin typeface="Fakt Con Pro Bold" panose="02000000000000000000" charset="0"/>
                <a:cs typeface="Fakt Con Pro Bold" panose="02000000000000000000" charset="0"/>
              </a:rPr>
              <a:t>Comunicação interna e externa: </a:t>
            </a:r>
            <a:r>
              <a:rPr lang="en-US" sz="1400">
                <a:latin typeface="Fakt Con Pro Blond" panose="02000000000000000000" charset="0"/>
                <a:cs typeface="Fakt Con Pro Blond" panose="02000000000000000000" charset="0"/>
              </a:rPr>
              <a:t>apenas profissionais indicados para exercer o papel de porta- vozes estão autorizados a falar em nome da Empresa.</a:t>
            </a:r>
          </a:p>
          <a:p>
            <a:pPr algn="just">
              <a:lnSpc>
                <a:spcPct val="90000"/>
              </a:lnSpc>
            </a:pPr>
            <a:endParaRPr lang="en-US" sz="1400">
              <a:latin typeface="Fakt Con Pro Blond" panose="02000000000000000000" charset="0"/>
              <a:cs typeface="Fakt Con Pro Blond" panose="02000000000000000000" charset="0"/>
            </a:endParaRPr>
          </a:p>
          <a:p>
            <a:pPr algn="just">
              <a:lnSpc>
                <a:spcPct val="90000"/>
              </a:lnSpc>
            </a:pPr>
            <a:r>
              <a:rPr lang="en-US" sz="1400">
                <a:latin typeface="Fakt Con Pro Blond" panose="02000000000000000000" charset="0"/>
                <a:cs typeface="Fakt Con Pro Blond" panose="02000000000000000000" charset="0"/>
              </a:rPr>
              <a:t>Se um colaborador for procurado para dar informações, entrevistas, palestras ou escrever artigos em nome da Savixx a algum veículo de comunicação, o colaborador deverá informar seu superior.</a:t>
            </a:r>
          </a:p>
          <a:p>
            <a:pPr algn="just">
              <a:lnSpc>
                <a:spcPct val="90000"/>
              </a:lnSpc>
            </a:pPr>
            <a:endParaRPr lang="en-US" sz="1400">
              <a:latin typeface="Fakt Con Pro Blond" panose="02000000000000000000" charset="0"/>
              <a:cs typeface="Fakt Con Pro Blond" panose="02000000000000000000" charset="0"/>
            </a:endParaRPr>
          </a:p>
          <a:p>
            <a:pPr algn="just">
              <a:lnSpc>
                <a:spcPct val="90000"/>
              </a:lnSpc>
            </a:pPr>
            <a:r>
              <a:rPr lang="en-US" sz="1400" b="1">
                <a:latin typeface="Fakt Con Pro Bold" panose="02000000000000000000" charset="0"/>
                <a:cs typeface="Fakt Con Pro Bold" panose="02000000000000000000" charset="0"/>
              </a:rPr>
              <a:t>Festas e confraternizações: </a:t>
            </a:r>
            <a:r>
              <a:rPr lang="en-US" sz="1400">
                <a:latin typeface="Fakt Con Pro Blond" panose="02000000000000000000" charset="0"/>
                <a:cs typeface="Fakt Con Pro Blond" panose="02000000000000000000" charset="0"/>
              </a:rPr>
              <a:t>é permitido celebrar e realizar eventos festivos para colaboradores e familiares. O comportamento nessas ocasiões deve respeitar os termos deste Código.</a:t>
            </a:r>
          </a:p>
          <a:p>
            <a:pPr algn="just">
              <a:lnSpc>
                <a:spcPct val="90000"/>
              </a:lnSpc>
            </a:pPr>
            <a:endParaRPr lang="en-US" sz="1400">
              <a:latin typeface="Fakt Con Pro Blond" panose="02000000000000000000" charset="0"/>
              <a:cs typeface="Fakt Con Pro Blond" panose="02000000000000000000" charset="0"/>
            </a:endParaRPr>
          </a:p>
          <a:p>
            <a:pPr algn="just">
              <a:lnSpc>
                <a:spcPct val="90000"/>
              </a:lnSpc>
            </a:pPr>
            <a:r>
              <a:rPr lang="en-US" sz="1400" b="1">
                <a:latin typeface="Fakt Con Pro Bold" panose="02000000000000000000" charset="0"/>
                <a:cs typeface="Fakt Con Pro Bold" panose="02000000000000000000" charset="0"/>
              </a:rPr>
              <a:t>Engajamento político:</a:t>
            </a:r>
            <a:r>
              <a:rPr lang="en-US" sz="1400">
                <a:latin typeface="Fakt Con Pro Blond" panose="02000000000000000000" charset="0"/>
                <a:cs typeface="Fakt Con Pro Blond" panose="02000000000000000000" charset="0"/>
              </a:rPr>
              <a:t> Respeitamos as convicções políticas de nossos profissionais. Os colaboradores que se envolvam em atividades políticas e cívicas devem fazê-lo em sua esfera pessoal, sem nenhum tipo de associação com suas atribuições no âmbito da Savixx. Essas atividades políticas devem ser exercidas fora do ambiente e do período de trabalho e sem utilização de recursos da Empresa. É proibida a divulgação de qualquer propaganda política nos nossos meios de comunicação.</a:t>
            </a:r>
          </a:p>
          <a:p>
            <a:pPr algn="just">
              <a:lnSpc>
                <a:spcPct val="90000"/>
              </a:lnSpc>
            </a:pPr>
            <a:endParaRPr lang="en-US" sz="1400">
              <a:latin typeface="Fakt Con Pro Blond" panose="02000000000000000000" charset="0"/>
              <a:cs typeface="Fakt Con Pro Blond" panose="02000000000000000000" charset="0"/>
            </a:endParaRPr>
          </a:p>
          <a:p>
            <a:pPr algn="just">
              <a:lnSpc>
                <a:spcPct val="90000"/>
              </a:lnSpc>
            </a:pPr>
            <a:r>
              <a:rPr lang="en-US" sz="1400" b="1">
                <a:latin typeface="Fakt Con Pro Bold" panose="02000000000000000000" charset="0"/>
                <a:cs typeface="Fakt Con Pro Bold" panose="02000000000000000000" charset="0"/>
              </a:rPr>
              <a:t>Combate à corrupção:</a:t>
            </a:r>
            <a:r>
              <a:rPr lang="en-US" sz="1400">
                <a:latin typeface="Fakt Con Pro Blond" panose="02000000000000000000" charset="0"/>
                <a:cs typeface="Fakt Con Pro Blond" panose="02000000000000000000" charset="0"/>
              </a:rPr>
              <a:t> Repudiamos qualquer atividade que possa caracterizar corrupção nos termos da legislação aplicável. Colaboradores envolvidos em casos de corrupção estarão sujeitos a medidas disciplinares e demissão por justa causa. A Savixx se reserva o direito de apurar quaisquer atos, suspeitos ou não, de corrupção ou lesivos à Administração Pública e reportar tais atos às autoridades públicas competentes.</a:t>
            </a:r>
          </a:p>
          <a:p>
            <a:pPr algn="just">
              <a:lnSpc>
                <a:spcPct val="90000"/>
              </a:lnSpc>
            </a:pPr>
            <a:endParaRPr lang="en-US" sz="1400">
              <a:latin typeface="Fakt Con Pro Blond" panose="02000000000000000000" charset="0"/>
              <a:cs typeface="Fakt Con Pro Blond" panose="02000000000000000000" charset="0"/>
            </a:endParaRPr>
          </a:p>
          <a:p>
            <a:pPr algn="just">
              <a:lnSpc>
                <a:spcPct val="90000"/>
              </a:lnSpc>
            </a:pPr>
            <a:r>
              <a:rPr lang="en-US" sz="1400">
                <a:latin typeface="Fakt Con Pro Blond" panose="02000000000000000000" charset="0"/>
                <a:cs typeface="Fakt Con Pro Blond" panose="02000000000000000000" charset="0"/>
              </a:rPr>
              <a:t>São considerados atos de corrupção* todos aqueles definidos no Código Penal, na Lei Anticorrupção (Lei nº 12.846/2013) e outros regulamentos aplicáveis. *Entre outros: promessa, oferta ou doação, direta ou indireta, de vantagem indevida a agente público, praticar qualquer ato fraudulento em processos de contratação com o poder público, etc.</a:t>
            </a:r>
          </a:p>
          <a:p>
            <a:pPr algn="just">
              <a:lnSpc>
                <a:spcPct val="90000"/>
              </a:lnSpc>
            </a:pPr>
            <a:endParaRPr lang="en-US" sz="1400" b="1">
              <a:latin typeface="Fakt Con Pro Bold" panose="02000000000000000000" charset="0"/>
              <a:cs typeface="Fakt Con Pro Bold" panose="02000000000000000000" charset="0"/>
            </a:endParaRPr>
          </a:p>
          <a:p>
            <a:pPr algn="just">
              <a:lnSpc>
                <a:spcPct val="90000"/>
              </a:lnSpc>
            </a:pPr>
            <a:r>
              <a:rPr lang="en-US" sz="1400" b="1">
                <a:latin typeface="Fakt Con Pro Bold" panose="02000000000000000000" charset="0"/>
                <a:cs typeface="Fakt Con Pro Bold" panose="02000000000000000000" charset="0"/>
              </a:rPr>
              <a:t>Vendas internas: </a:t>
            </a:r>
            <a:r>
              <a:rPr lang="en-US" sz="1400">
                <a:latin typeface="Fakt Con Pro Blond" panose="02000000000000000000" charset="0"/>
                <a:cs typeface="Fakt Con Pro Blond" panose="02000000000000000000" charset="0"/>
              </a:rPr>
              <a:t>os colaboradores e prestadores de serviços que tiverem interesse de realizar vendas na empresa poderão fazê-lo mediante prévia autorização de seu gestor direto.</a:t>
            </a:r>
          </a:p>
        </p:txBody>
      </p:sp>
      <p:pic>
        <p:nvPicPr>
          <p:cNvPr id="22" name="Picture 21" descr="logo_savixx"/>
          <p:cNvPicPr>
            <a:picLocks noChangeAspect="1"/>
          </p:cNvPicPr>
          <p:nvPr/>
        </p:nvPicPr>
        <p:blipFill>
          <a:blip r:embed="rId4"/>
          <a:stretch>
            <a:fillRect/>
          </a:stretch>
        </p:blipFill>
        <p:spPr>
          <a:xfrm>
            <a:off x="1043305" y="483870"/>
            <a:ext cx="1168400" cy="712470"/>
          </a:xfrm>
          <a:prstGeom prst="rect">
            <a:avLst/>
          </a:prstGeom>
        </p:spPr>
      </p:pic>
      <p:sp>
        <p:nvSpPr>
          <p:cNvPr id="5" name="Text Box 4"/>
          <p:cNvSpPr txBox="1"/>
          <p:nvPr/>
        </p:nvSpPr>
        <p:spPr>
          <a:xfrm>
            <a:off x="5357495" y="9174480"/>
            <a:ext cx="698500" cy="245110"/>
          </a:xfrm>
          <a:prstGeom prst="rect">
            <a:avLst/>
          </a:prstGeom>
          <a:noFill/>
        </p:spPr>
        <p:txBody>
          <a:bodyPr wrap="square" rtlCol="0">
            <a:spAutoFit/>
          </a:bodyPr>
          <a:lstStyle/>
          <a:p>
            <a:pPr algn="r"/>
            <a:r>
              <a:rPr lang="pt-BR" altLang="en-US" sz="1000" b="1" dirty="0">
                <a:solidFill>
                  <a:srgbClr val="636E6F"/>
                </a:solidFill>
                <a:latin typeface="+mj-lt"/>
                <a:cs typeface="+mj-lt"/>
              </a:rPr>
              <a:t>// 10</a:t>
            </a:r>
          </a:p>
        </p:txBody>
      </p:sp>
      <p:sp>
        <p:nvSpPr>
          <p:cNvPr id="8" name="Text Box 7"/>
          <p:cNvSpPr txBox="1"/>
          <p:nvPr/>
        </p:nvSpPr>
        <p:spPr>
          <a:xfrm>
            <a:off x="2807970" y="579120"/>
            <a:ext cx="3248025" cy="521970"/>
          </a:xfrm>
          <a:prstGeom prst="rect">
            <a:avLst/>
          </a:prstGeom>
          <a:noFill/>
        </p:spPr>
        <p:txBody>
          <a:bodyPr wrap="square" rtlCol="0">
            <a:spAutoFit/>
          </a:bodyPr>
          <a:lstStyle/>
          <a:p>
            <a:pPr algn="r"/>
            <a:r>
              <a:rPr lang="pt-BR" altLang="en-US" b="1">
                <a:solidFill>
                  <a:srgbClr val="657071"/>
                </a:solidFill>
                <a:latin typeface="Fakt Con Pro Bold" panose="02000000000000000000" charset="0"/>
                <a:cs typeface="Fakt Con Pro Bold" panose="02000000000000000000" charset="0"/>
              </a:rPr>
              <a:t>CÓDIGO DE CONDUTA</a:t>
            </a:r>
          </a:p>
          <a:p>
            <a:pPr algn="r"/>
            <a:r>
              <a:rPr lang="pt-BR" altLang="en-US" sz="1000">
                <a:solidFill>
                  <a:srgbClr val="657071"/>
                </a:solidFill>
                <a:latin typeface="Fakt Con Pro Blond" panose="02000000000000000000" charset="0"/>
                <a:cs typeface="Fakt Con Pro Blond" panose="02000000000000000000" charset="0"/>
              </a:rPr>
              <a:t>julho/2024</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XX2_SAVIXX"/>
          <p:cNvPicPr>
            <a:picLocks noChangeAspect="1"/>
          </p:cNvPicPr>
          <p:nvPr/>
        </p:nvPicPr>
        <p:blipFill>
          <a:blip r:embed="rId2">
            <a:alphaModFix amt="9000"/>
            <a:extLst>
              <a:ext uri="{96DAC541-7B7A-43D3-8B79-37D633B846F1}">
                <asvg:svgBlip xmlns:asvg="http://schemas.microsoft.com/office/drawing/2016/SVG/main" r:embed="rId3"/>
              </a:ext>
            </a:extLst>
          </a:blip>
          <a:srcRect t="57243" r="44694"/>
          <a:stretch>
            <a:fillRect/>
          </a:stretch>
        </p:blipFill>
        <p:spPr>
          <a:xfrm>
            <a:off x="1202055" y="-179070"/>
            <a:ext cx="5778500" cy="4531995"/>
          </a:xfrm>
          <a:prstGeom prst="rect">
            <a:avLst/>
          </a:prstGeom>
        </p:spPr>
      </p:pic>
      <p:sp>
        <p:nvSpPr>
          <p:cNvPr id="4" name="Text Box 3"/>
          <p:cNvSpPr txBox="1"/>
          <p:nvPr/>
        </p:nvSpPr>
        <p:spPr>
          <a:xfrm>
            <a:off x="1043305" y="1671320"/>
            <a:ext cx="5012690" cy="6586855"/>
          </a:xfrm>
          <a:prstGeom prst="rect">
            <a:avLst/>
          </a:prstGeom>
          <a:noFill/>
        </p:spPr>
        <p:txBody>
          <a:bodyPr wrap="square" rtlCol="0">
            <a:spAutoFit/>
          </a:bodyPr>
          <a:lstStyle/>
          <a:p>
            <a:pPr algn="ctr"/>
            <a:r>
              <a:rPr lang="en-US" sz="1600" b="1">
                <a:latin typeface="Fakt Con Pro Bold" panose="02000000000000000000" charset="0"/>
                <a:cs typeface="Fakt Con Pro Bold" panose="02000000000000000000" charset="0"/>
              </a:rPr>
              <a:t>NOSSO JEITO DE AGIR</a:t>
            </a:r>
          </a:p>
          <a:p>
            <a:pPr algn="ctr"/>
            <a:endParaRPr lang="en-US" sz="1600" b="1">
              <a:latin typeface="Fakt Con Pro Bold" panose="02000000000000000000" charset="0"/>
              <a:cs typeface="Fakt Con Pro Bold" panose="02000000000000000000" charset="0"/>
            </a:endParaRPr>
          </a:p>
          <a:p>
            <a:pPr algn="just">
              <a:lnSpc>
                <a:spcPct val="90000"/>
              </a:lnSpc>
            </a:pPr>
            <a:r>
              <a:rPr lang="en-US" sz="1400" b="1">
                <a:latin typeface="Fakt Con Pro Bold" panose="02000000000000000000" charset="0"/>
                <a:cs typeface="Fakt Con Pro Bold" panose="02000000000000000000" charset="0"/>
              </a:rPr>
              <a:t>COM NOSSOS CLIENTES</a:t>
            </a:r>
          </a:p>
          <a:p>
            <a:pPr algn="just">
              <a:lnSpc>
                <a:spcPct val="90000"/>
              </a:lnSpc>
            </a:pPr>
            <a:r>
              <a:rPr lang="en-US" sz="1400">
                <a:latin typeface="Fakt Con Pro Blond" panose="02000000000000000000" charset="0"/>
                <a:cs typeface="Fakt Con Pro Blond" panose="02000000000000000000" charset="0"/>
              </a:rPr>
              <a:t>Nossa empresa tem como compromissos:</a:t>
            </a:r>
          </a:p>
          <a:p>
            <a:pPr algn="just">
              <a:lnSpc>
                <a:spcPct val="90000"/>
              </a:lnSpc>
            </a:pPr>
            <a:endParaRPr lang="en-US" sz="1400">
              <a:latin typeface="Fakt Con Pro Blond" panose="02000000000000000000" charset="0"/>
              <a:cs typeface="Fakt Con Pro Blond" panose="02000000000000000000" charset="0"/>
            </a:endParaRPr>
          </a:p>
          <a:p>
            <a:pPr algn="just">
              <a:lnSpc>
                <a:spcPct val="90000"/>
              </a:lnSpc>
            </a:pPr>
            <a:r>
              <a:rPr lang="en-US" sz="1400" b="1">
                <a:latin typeface="Fakt Con Pro Bold" panose="02000000000000000000" charset="0"/>
                <a:cs typeface="Fakt Con Pro Bold" panose="02000000000000000000" charset="0"/>
              </a:rPr>
              <a:t>Padrão de excelência: </a:t>
            </a:r>
            <a:r>
              <a:rPr lang="en-US" sz="1400">
                <a:latin typeface="Fakt Con Pro Blond" panose="02000000000000000000" charset="0"/>
                <a:cs typeface="Fakt Con Pro Blond" panose="02000000000000000000" charset="0"/>
              </a:rPr>
              <a:t>a relação que estabelecemos com nossos clientes deve corresponder aos nossos valores e prezar pela excelência. Devemos sempre apresentar informações detalhadas e orientar os clientes quanto aos produtos e serviços que oferecemos. </a:t>
            </a:r>
          </a:p>
          <a:p>
            <a:pPr algn="just">
              <a:lnSpc>
                <a:spcPct val="90000"/>
              </a:lnSpc>
            </a:pPr>
            <a:endParaRPr lang="en-US" sz="1400">
              <a:latin typeface="Fakt Con Pro Blond" panose="02000000000000000000" charset="0"/>
              <a:cs typeface="Fakt Con Pro Blond" panose="02000000000000000000" charset="0"/>
            </a:endParaRPr>
          </a:p>
          <a:p>
            <a:pPr algn="just">
              <a:lnSpc>
                <a:spcPct val="90000"/>
              </a:lnSpc>
            </a:pPr>
            <a:r>
              <a:rPr lang="en-US" sz="1400">
                <a:latin typeface="Fakt Con Pro Blond" panose="02000000000000000000" charset="0"/>
                <a:cs typeface="Fakt Con Pro Blond" panose="02000000000000000000" charset="0"/>
              </a:rPr>
              <a:t>Atividades e relações de negócio que possam, por ventura, danificar a imagem e os princípios, ou representar um risco à organização, devem ser encerradas. A conduta na relação com o cliente deve orientar-se pela observância das leis e práticas locais e internacionais.</a:t>
            </a:r>
          </a:p>
          <a:p>
            <a:pPr algn="just">
              <a:lnSpc>
                <a:spcPct val="90000"/>
              </a:lnSpc>
            </a:pPr>
            <a:endParaRPr lang="en-US" sz="1400">
              <a:latin typeface="Fakt Con Pro Blond" panose="02000000000000000000" charset="0"/>
              <a:cs typeface="Fakt Con Pro Blond" panose="02000000000000000000" charset="0"/>
            </a:endParaRPr>
          </a:p>
          <a:p>
            <a:pPr algn="just">
              <a:lnSpc>
                <a:spcPct val="90000"/>
              </a:lnSpc>
            </a:pPr>
            <a:r>
              <a:rPr lang="en-US" sz="1400" b="1">
                <a:latin typeface="Fakt Con Pro Bold" panose="02000000000000000000" charset="0"/>
                <a:cs typeface="Fakt Con Pro Bold" panose="02000000000000000000" charset="0"/>
              </a:rPr>
              <a:t>Atendimento:</a:t>
            </a:r>
            <a:r>
              <a:rPr lang="en-US" sz="1400">
                <a:latin typeface="Fakt Con Pro Blond" panose="02000000000000000000" charset="0"/>
                <a:cs typeface="Fakt Con Pro Blond" panose="02000000000000000000" charset="0"/>
              </a:rPr>
              <a:t> o atendimento aos nossos clientes deve ser baseado no respeito mútuo de contratos, prazos e condições negociadas. Deve-se, além disso, respeitar a confidencialidade quanto a valores e estratégias de negócio que tenham sido compartilhados conosco.</a:t>
            </a:r>
          </a:p>
          <a:p>
            <a:pPr algn="just">
              <a:lnSpc>
                <a:spcPct val="90000"/>
              </a:lnSpc>
            </a:pPr>
            <a:endParaRPr lang="en-US" sz="1400">
              <a:latin typeface="Fakt Con Pro Blond" panose="02000000000000000000" charset="0"/>
              <a:cs typeface="Fakt Con Pro Blond" panose="02000000000000000000" charset="0"/>
            </a:endParaRPr>
          </a:p>
          <a:p>
            <a:pPr algn="just">
              <a:lnSpc>
                <a:spcPct val="90000"/>
              </a:lnSpc>
            </a:pPr>
            <a:r>
              <a:rPr lang="en-US" sz="1400" b="1">
                <a:latin typeface="Fakt Con Pro Bold" panose="02000000000000000000" charset="0"/>
                <a:cs typeface="Fakt Con Pro Bold" panose="02000000000000000000" charset="0"/>
              </a:rPr>
              <a:t>Pedidos de clientes: </a:t>
            </a:r>
            <a:r>
              <a:rPr lang="en-US" sz="1400">
                <a:latin typeface="Fakt Con Pro Blond" panose="02000000000000000000" charset="0"/>
                <a:cs typeface="Fakt Con Pro Blond" panose="02000000000000000000" charset="0"/>
              </a:rPr>
              <a:t>as demandas dos clientes devem ser consideradas e alinhadas com nossos recursos, prazos, as leis do país e deste Código de Conduta. Os objetivos e prazos estabelecidos entre as partes devem ser cumpridos.</a:t>
            </a:r>
          </a:p>
          <a:p>
            <a:pPr algn="just">
              <a:lnSpc>
                <a:spcPct val="90000"/>
              </a:lnSpc>
            </a:pPr>
            <a:endParaRPr lang="en-US" sz="1400">
              <a:latin typeface="Fakt Con Pro Blond" panose="02000000000000000000" charset="0"/>
              <a:cs typeface="Fakt Con Pro Blond" panose="02000000000000000000" charset="0"/>
            </a:endParaRPr>
          </a:p>
          <a:p>
            <a:pPr algn="just">
              <a:lnSpc>
                <a:spcPct val="90000"/>
              </a:lnSpc>
            </a:pPr>
            <a:r>
              <a:rPr lang="en-US" sz="1400" b="1">
                <a:latin typeface="Fakt Con Pro Bold" panose="02000000000000000000" charset="0"/>
                <a:cs typeface="Fakt Con Pro Bold" panose="02000000000000000000" charset="0"/>
              </a:rPr>
              <a:t>Postura com o cliente:</a:t>
            </a:r>
            <a:r>
              <a:rPr lang="en-US" sz="1400">
                <a:latin typeface="Fakt Con Pro Blond" panose="02000000000000000000" charset="0"/>
                <a:cs typeface="Fakt Con Pro Blond" panose="02000000000000000000" charset="0"/>
              </a:rPr>
              <a:t> nossos colaboradores não deverão tirar proveito indevido da relação com o cliente ou agir com abuso de poder, agressão verbal, declarações falsas ou prática comercial injusta.</a:t>
            </a:r>
          </a:p>
          <a:p>
            <a:pPr algn="just">
              <a:lnSpc>
                <a:spcPct val="90000"/>
              </a:lnSpc>
            </a:pPr>
            <a:endParaRPr lang="en-US" sz="1400">
              <a:latin typeface="Fakt Con Pro Blond" panose="02000000000000000000" charset="0"/>
              <a:cs typeface="Fakt Con Pro Blond" panose="02000000000000000000" charset="0"/>
            </a:endParaRPr>
          </a:p>
          <a:p>
            <a:pPr algn="just">
              <a:lnSpc>
                <a:spcPct val="90000"/>
              </a:lnSpc>
            </a:pPr>
            <a:r>
              <a:rPr lang="en-US" sz="1400" b="1">
                <a:latin typeface="Fakt Con Pro Bold" panose="02000000000000000000" charset="0"/>
                <a:cs typeface="Fakt Con Pro Bold" panose="02000000000000000000" charset="0"/>
              </a:rPr>
              <a:t>Oportunidade de negócios:</a:t>
            </a:r>
            <a:r>
              <a:rPr lang="en-US" sz="1400">
                <a:latin typeface="Fakt Con Pro Blond" panose="02000000000000000000" charset="0"/>
                <a:cs typeface="Fakt Con Pro Blond" panose="02000000000000000000" charset="0"/>
              </a:rPr>
              <a:t> é proibido fazer pagamentos impróprios, oferecer presentes e vantagens a qualquer pessoa ou empresa, com o intuito de facilitar, influenciar ou viabilizar a venda de serviços. Essa proibição se aplica a clientes privados ou integrantes da Administração Pública, nacional ou estrangeira, direta ou indireta, em todas as esferas.</a:t>
            </a:r>
          </a:p>
        </p:txBody>
      </p:sp>
      <p:pic>
        <p:nvPicPr>
          <p:cNvPr id="22" name="Picture 21" descr="logo_savixx"/>
          <p:cNvPicPr>
            <a:picLocks noChangeAspect="1"/>
          </p:cNvPicPr>
          <p:nvPr/>
        </p:nvPicPr>
        <p:blipFill>
          <a:blip r:embed="rId4"/>
          <a:stretch>
            <a:fillRect/>
          </a:stretch>
        </p:blipFill>
        <p:spPr>
          <a:xfrm>
            <a:off x="1043305" y="483870"/>
            <a:ext cx="1168400" cy="712470"/>
          </a:xfrm>
          <a:prstGeom prst="rect">
            <a:avLst/>
          </a:prstGeom>
        </p:spPr>
      </p:pic>
      <p:sp>
        <p:nvSpPr>
          <p:cNvPr id="5" name="Text Box 4"/>
          <p:cNvSpPr txBox="1"/>
          <p:nvPr/>
        </p:nvSpPr>
        <p:spPr>
          <a:xfrm>
            <a:off x="5357495" y="9174480"/>
            <a:ext cx="698500" cy="245110"/>
          </a:xfrm>
          <a:prstGeom prst="rect">
            <a:avLst/>
          </a:prstGeom>
          <a:noFill/>
        </p:spPr>
        <p:txBody>
          <a:bodyPr wrap="square" rtlCol="0">
            <a:spAutoFit/>
          </a:bodyPr>
          <a:lstStyle/>
          <a:p>
            <a:pPr algn="r"/>
            <a:r>
              <a:rPr lang="pt-BR" altLang="en-US" sz="1000" b="1" dirty="0">
                <a:solidFill>
                  <a:srgbClr val="636E6F"/>
                </a:solidFill>
                <a:latin typeface="+mj-lt"/>
                <a:cs typeface="+mj-lt"/>
              </a:rPr>
              <a:t>// 11</a:t>
            </a:r>
          </a:p>
        </p:txBody>
      </p:sp>
      <p:sp>
        <p:nvSpPr>
          <p:cNvPr id="8" name="Text Box 7"/>
          <p:cNvSpPr txBox="1"/>
          <p:nvPr/>
        </p:nvSpPr>
        <p:spPr>
          <a:xfrm>
            <a:off x="2807970" y="579120"/>
            <a:ext cx="3248025" cy="521970"/>
          </a:xfrm>
          <a:prstGeom prst="rect">
            <a:avLst/>
          </a:prstGeom>
          <a:noFill/>
        </p:spPr>
        <p:txBody>
          <a:bodyPr wrap="square" rtlCol="0">
            <a:spAutoFit/>
          </a:bodyPr>
          <a:lstStyle/>
          <a:p>
            <a:pPr algn="r"/>
            <a:r>
              <a:rPr lang="pt-BR" altLang="en-US" b="1">
                <a:solidFill>
                  <a:srgbClr val="657071"/>
                </a:solidFill>
                <a:latin typeface="Fakt Con Pro Bold" panose="02000000000000000000" charset="0"/>
                <a:cs typeface="Fakt Con Pro Bold" panose="02000000000000000000" charset="0"/>
              </a:rPr>
              <a:t>CÓDIGO DE CONDUTA</a:t>
            </a:r>
          </a:p>
          <a:p>
            <a:pPr algn="r"/>
            <a:r>
              <a:rPr lang="pt-BR" altLang="en-US" sz="1000">
                <a:solidFill>
                  <a:srgbClr val="657071"/>
                </a:solidFill>
                <a:latin typeface="Fakt Con Pro Blond" panose="02000000000000000000" charset="0"/>
                <a:cs typeface="Fakt Con Pro Blond" panose="02000000000000000000" charset="0"/>
              </a:rPr>
              <a:t>julho/2024</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XX2_SAVIXX"/>
          <p:cNvPicPr>
            <a:picLocks noChangeAspect="1"/>
          </p:cNvPicPr>
          <p:nvPr/>
        </p:nvPicPr>
        <p:blipFill>
          <a:blip r:embed="rId2">
            <a:alphaModFix amt="9000"/>
            <a:extLst>
              <a:ext uri="{96DAC541-7B7A-43D3-8B79-37D633B846F1}">
                <asvg:svgBlip xmlns:asvg="http://schemas.microsoft.com/office/drawing/2016/SVG/main" r:embed="rId3"/>
              </a:ext>
            </a:extLst>
          </a:blip>
          <a:srcRect t="57243" r="44694"/>
          <a:stretch>
            <a:fillRect/>
          </a:stretch>
        </p:blipFill>
        <p:spPr>
          <a:xfrm>
            <a:off x="1202055" y="-179070"/>
            <a:ext cx="5778500" cy="4531995"/>
          </a:xfrm>
          <a:prstGeom prst="rect">
            <a:avLst/>
          </a:prstGeom>
        </p:spPr>
      </p:pic>
      <p:sp>
        <p:nvSpPr>
          <p:cNvPr id="4" name="Text Box 3"/>
          <p:cNvSpPr txBox="1"/>
          <p:nvPr/>
        </p:nvSpPr>
        <p:spPr>
          <a:xfrm>
            <a:off x="1043305" y="1671320"/>
            <a:ext cx="5012690" cy="7311390"/>
          </a:xfrm>
          <a:prstGeom prst="rect">
            <a:avLst/>
          </a:prstGeom>
          <a:noFill/>
        </p:spPr>
        <p:txBody>
          <a:bodyPr wrap="square" rtlCol="0">
            <a:spAutoFit/>
          </a:bodyPr>
          <a:lstStyle/>
          <a:p>
            <a:pPr algn="ctr">
              <a:lnSpc>
                <a:spcPct val="90000"/>
              </a:lnSpc>
            </a:pPr>
            <a:r>
              <a:rPr lang="en-US" sz="1600" b="1" dirty="0">
                <a:latin typeface="Fakt Con Pro Bold" panose="02000000000000000000" charset="0"/>
                <a:cs typeface="Fakt Con Pro Bold" panose="02000000000000000000" charset="0"/>
              </a:rPr>
              <a:t>NOSSO JEITO DE AGIR</a:t>
            </a:r>
          </a:p>
          <a:p>
            <a:pPr algn="ctr">
              <a:lnSpc>
                <a:spcPct val="90000"/>
              </a:lnSpc>
            </a:pPr>
            <a:endParaRPr lang="en-US" sz="1600" b="1" dirty="0">
              <a:latin typeface="Fakt Con Pro Bold" panose="02000000000000000000" charset="0"/>
              <a:cs typeface="Fakt Con Pro Bold" panose="02000000000000000000" charset="0"/>
            </a:endParaRPr>
          </a:p>
          <a:p>
            <a:pPr algn="just">
              <a:lnSpc>
                <a:spcPct val="90000"/>
              </a:lnSpc>
            </a:pPr>
            <a:r>
              <a:rPr lang="en-US" sz="1400" b="1" dirty="0">
                <a:latin typeface="Fakt Con Pro Bold" panose="02000000000000000000" charset="0"/>
                <a:cs typeface="Fakt Con Pro Bold" panose="02000000000000000000" charset="0"/>
              </a:rPr>
              <a:t>COM PARCEIROS</a:t>
            </a:r>
          </a:p>
          <a:p>
            <a:pPr algn="just">
              <a:lnSpc>
                <a:spcPct val="90000"/>
              </a:lnSpc>
            </a:pPr>
            <a:endParaRPr lang="en-US" sz="1400" dirty="0">
              <a:latin typeface="Fakt Con Pro Blond" panose="02000000000000000000" charset="0"/>
              <a:cs typeface="Fakt Con Pro Blond" panose="02000000000000000000" charset="0"/>
            </a:endParaRPr>
          </a:p>
          <a:p>
            <a:pPr algn="just">
              <a:lnSpc>
                <a:spcPct val="90000"/>
              </a:lnSpc>
            </a:pPr>
            <a:r>
              <a:rPr lang="en-US" sz="1400" b="1" dirty="0" err="1">
                <a:latin typeface="Fakt Con Pro Bold" panose="02000000000000000000" charset="0"/>
                <a:cs typeface="Fakt Con Pro Bold" panose="02000000000000000000" charset="0"/>
              </a:rPr>
              <a:t>Atividades</a:t>
            </a:r>
            <a:r>
              <a:rPr lang="en-US" sz="1400" b="1" dirty="0">
                <a:latin typeface="Fakt Con Pro Bold" panose="02000000000000000000" charset="0"/>
                <a:cs typeface="Fakt Con Pro Bold" panose="02000000000000000000" charset="0"/>
              </a:rPr>
              <a:t> </a:t>
            </a:r>
            <a:r>
              <a:rPr lang="en-US" sz="1400" b="1" dirty="0" err="1">
                <a:latin typeface="Fakt Con Pro Bold" panose="02000000000000000000" charset="0"/>
                <a:cs typeface="Fakt Con Pro Bold" panose="02000000000000000000" charset="0"/>
              </a:rPr>
              <a:t>conflitantes</a:t>
            </a:r>
            <a:r>
              <a:rPr lang="en-US" sz="1400" b="1" dirty="0">
                <a:latin typeface="Fakt Con Pro Bold" panose="02000000000000000000" charset="0"/>
                <a:cs typeface="Fakt Con Pro Bold" panose="02000000000000000000" charset="0"/>
              </a:rPr>
              <a:t>:</a:t>
            </a:r>
            <a:r>
              <a:rPr lang="en-US" sz="1400" dirty="0">
                <a:latin typeface="Fakt Con Pro Blond" panose="02000000000000000000" charset="0"/>
                <a:cs typeface="Fakt Con Pro Blond" panose="02000000000000000000" charset="0"/>
              </a:rPr>
              <a:t> é </a:t>
            </a:r>
            <a:r>
              <a:rPr lang="en-US" sz="1400" dirty="0" err="1">
                <a:latin typeface="Fakt Con Pro Blond" panose="02000000000000000000" charset="0"/>
                <a:cs typeface="Fakt Con Pro Blond" panose="02000000000000000000" charset="0"/>
              </a:rPr>
              <a:t>terminantemente</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proibida</a:t>
            </a:r>
            <a:r>
              <a:rPr lang="en-US" sz="1400" dirty="0">
                <a:latin typeface="Fakt Con Pro Blond" panose="02000000000000000000" charset="0"/>
                <a:cs typeface="Fakt Con Pro Blond" panose="02000000000000000000" charset="0"/>
              </a:rPr>
              <a:t> a </a:t>
            </a:r>
            <a:r>
              <a:rPr lang="en-US" sz="1400" dirty="0" err="1">
                <a:latin typeface="Fakt Con Pro Blond" panose="02000000000000000000" charset="0"/>
                <a:cs typeface="Fakt Con Pro Blond" panose="02000000000000000000" charset="0"/>
              </a:rPr>
              <a:t>realização</a:t>
            </a:r>
            <a:r>
              <a:rPr lang="en-US" sz="1400" dirty="0">
                <a:latin typeface="Fakt Con Pro Blond" panose="02000000000000000000" charset="0"/>
                <a:cs typeface="Fakt Con Pro Blond" panose="02000000000000000000" charset="0"/>
              </a:rPr>
              <a:t> de </a:t>
            </a:r>
            <a:r>
              <a:rPr lang="en-US" sz="1400" dirty="0" err="1">
                <a:latin typeface="Fakt Con Pro Blond" panose="02000000000000000000" charset="0"/>
                <a:cs typeface="Fakt Con Pro Blond" panose="02000000000000000000" charset="0"/>
              </a:rPr>
              <a:t>negócios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ou</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tomada</a:t>
            </a:r>
            <a:r>
              <a:rPr lang="en-US" sz="1400" dirty="0">
                <a:latin typeface="Fakt Con Pro Blond" panose="02000000000000000000" charset="0"/>
                <a:cs typeface="Fakt Con Pro Blond" panose="02000000000000000000" charset="0"/>
              </a:rPr>
              <a:t> de </a:t>
            </a:r>
            <a:r>
              <a:rPr lang="en-US" sz="1400" dirty="0" err="1">
                <a:latin typeface="Fakt Con Pro Blond" panose="02000000000000000000" charset="0"/>
                <a:cs typeface="Fakt Con Pro Blond" panose="02000000000000000000" charset="0"/>
              </a:rPr>
              <a:t>decisão</a:t>
            </a:r>
            <a:r>
              <a:rPr lang="en-US" sz="1400" dirty="0">
                <a:latin typeface="Fakt Con Pro Blond" panose="02000000000000000000" charset="0"/>
                <a:cs typeface="Fakt Con Pro Blond" panose="02000000000000000000" charset="0"/>
              </a:rPr>
              <a:t> que, a </a:t>
            </a:r>
            <a:r>
              <a:rPr lang="en-US" sz="1400" dirty="0" err="1">
                <a:latin typeface="Fakt Con Pro Blond" panose="02000000000000000000" charset="0"/>
                <a:cs typeface="Fakt Con Pro Blond" panose="02000000000000000000" charset="0"/>
              </a:rPr>
              <a:t>critério</a:t>
            </a:r>
            <a:r>
              <a:rPr lang="en-US" sz="1400" dirty="0">
                <a:latin typeface="Fakt Con Pro Blond" panose="02000000000000000000" charset="0"/>
                <a:cs typeface="Fakt Con Pro Blond" panose="02000000000000000000" charset="0"/>
              </a:rPr>
              <a:t> da Savixx, </a:t>
            </a:r>
            <a:r>
              <a:rPr lang="en-US" sz="1400" dirty="0" err="1">
                <a:latin typeface="Fakt Con Pro Blond" panose="02000000000000000000" charset="0"/>
                <a:cs typeface="Fakt Con Pro Blond" panose="02000000000000000000" charset="0"/>
              </a:rPr>
              <a:t>reflita</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potencial</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conflito</a:t>
            </a:r>
            <a:r>
              <a:rPr lang="en-US" sz="1400" dirty="0">
                <a:latin typeface="Fakt Con Pro Blond" panose="02000000000000000000" charset="0"/>
                <a:cs typeface="Fakt Con Pro Blond" panose="02000000000000000000" charset="0"/>
              </a:rPr>
              <a:t> com </a:t>
            </a:r>
            <a:r>
              <a:rPr lang="en-US" sz="1400" dirty="0" err="1">
                <a:latin typeface="Fakt Con Pro Blond" panose="02000000000000000000" charset="0"/>
                <a:cs typeface="Fakt Con Pro Blond" panose="02000000000000000000" charset="0"/>
              </a:rPr>
              <a:t>os</a:t>
            </a:r>
            <a:r>
              <a:rPr lang="en-US" sz="1400" dirty="0">
                <a:latin typeface="Fakt Con Pro Blond" panose="02000000000000000000" charset="0"/>
                <a:cs typeface="Fakt Con Pro Blond" panose="02000000000000000000" charset="0"/>
              </a:rPr>
              <a:t> interesses dessa. </a:t>
            </a:r>
            <a:r>
              <a:rPr lang="en-US" sz="1400" dirty="0" err="1">
                <a:latin typeface="Fakt Con Pro Blond" panose="02000000000000000000" charset="0"/>
                <a:cs typeface="Fakt Con Pro Blond" panose="02000000000000000000" charset="0"/>
              </a:rPr>
              <a:t>Nossos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colaboradores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não</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devem</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ter</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ou</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manter</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relação</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comercial</a:t>
            </a:r>
            <a:r>
              <a:rPr lang="en-US" sz="1400" dirty="0">
                <a:latin typeface="Fakt Con Pro Blond" panose="02000000000000000000" charset="0"/>
                <a:cs typeface="Fakt Con Pro Blond" panose="02000000000000000000" charset="0"/>
              </a:rPr>
              <a:t> com </a:t>
            </a:r>
            <a:r>
              <a:rPr lang="en-US" sz="1400" dirty="0" err="1">
                <a:latin typeface="Fakt Con Pro Blond" panose="02000000000000000000" charset="0"/>
                <a:cs typeface="Fakt Con Pro Blond" panose="02000000000000000000" charset="0"/>
              </a:rPr>
              <a:t>empresas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cuja</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contratação</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seja</a:t>
            </a:r>
            <a:r>
              <a:rPr lang="en-US" sz="1400" dirty="0">
                <a:latin typeface="Fakt Con Pro Blond" panose="02000000000000000000" charset="0"/>
                <a:cs typeface="Fakt Con Pro Blond" panose="02000000000000000000" charset="0"/>
              </a:rPr>
              <a:t> de </a:t>
            </a:r>
            <a:r>
              <a:rPr lang="en-US" sz="1400" dirty="0" err="1">
                <a:latin typeface="Fakt Con Pro Blond" panose="02000000000000000000" charset="0"/>
                <a:cs typeface="Fakt Con Pro Blond" panose="02000000000000000000" charset="0"/>
              </a:rPr>
              <a:t>sua</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responsabilidade</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direta</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ou</a:t>
            </a:r>
            <a:r>
              <a:rPr lang="en-US" sz="1400" dirty="0">
                <a:latin typeface="Fakt Con Pro Blond" panose="02000000000000000000" charset="0"/>
                <a:cs typeface="Fakt Con Pro Blond" panose="02000000000000000000" charset="0"/>
              </a:rPr>
              <a:t> que, </a:t>
            </a:r>
            <a:r>
              <a:rPr lang="en-US" sz="1400" dirty="0" err="1">
                <a:latin typeface="Fakt Con Pro Blond" panose="02000000000000000000" charset="0"/>
                <a:cs typeface="Fakt Con Pro Blond" panose="02000000000000000000" charset="0"/>
              </a:rPr>
              <a:t>por</a:t>
            </a:r>
            <a:r>
              <a:rPr lang="en-US" sz="1400" dirty="0">
                <a:latin typeface="Fakt Con Pro Blond" panose="02000000000000000000" charset="0"/>
                <a:cs typeface="Fakt Con Pro Blond" panose="02000000000000000000" charset="0"/>
              </a:rPr>
              <a:t> outros </a:t>
            </a:r>
            <a:r>
              <a:rPr lang="en-US" sz="1400" dirty="0" err="1">
                <a:latin typeface="Fakt Con Pro Blond" panose="02000000000000000000" charset="0"/>
                <a:cs typeface="Fakt Con Pro Blond" panose="02000000000000000000" charset="0"/>
              </a:rPr>
              <a:t>motivos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possa</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configurar</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conflito</a:t>
            </a:r>
            <a:r>
              <a:rPr lang="en-US" sz="1400" dirty="0">
                <a:latin typeface="Fakt Con Pro Blond" panose="02000000000000000000" charset="0"/>
                <a:cs typeface="Fakt Con Pro Blond" panose="02000000000000000000" charset="0"/>
              </a:rPr>
              <a:t> de interesses. Caso o </a:t>
            </a:r>
            <a:r>
              <a:rPr lang="en-US" sz="1400" dirty="0" err="1">
                <a:latin typeface="Fakt Con Pro Blond" panose="02000000000000000000" charset="0"/>
                <a:cs typeface="Fakt Con Pro Blond" panose="02000000000000000000" charset="0"/>
              </a:rPr>
              <a:t>colaborador</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tenha</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dúvidas</a:t>
            </a:r>
            <a:r>
              <a:rPr lang="en-US" sz="1400" dirty="0">
                <a:latin typeface="Fakt Con Pro Blond" panose="02000000000000000000" charset="0"/>
                <a:cs typeface="Fakt Con Pro Blond" panose="02000000000000000000" charset="0"/>
              </a:rPr>
              <a:t> se </a:t>
            </a:r>
            <a:r>
              <a:rPr lang="en-US" sz="1400" dirty="0" err="1">
                <a:latin typeface="Fakt Con Pro Blond" panose="02000000000000000000" charset="0"/>
                <a:cs typeface="Fakt Con Pro Blond" panose="02000000000000000000" charset="0"/>
              </a:rPr>
              <a:t>sua</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ação</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caracteriza</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conflito</a:t>
            </a:r>
            <a:r>
              <a:rPr lang="en-US" sz="1400" dirty="0">
                <a:latin typeface="Fakt Con Pro Blond" panose="02000000000000000000" charset="0"/>
                <a:cs typeface="Fakt Con Pro Blond" panose="02000000000000000000" charset="0"/>
              </a:rPr>
              <a:t> de interesse, o </a:t>
            </a:r>
            <a:r>
              <a:rPr lang="en-US" sz="1400" dirty="0" err="1">
                <a:latin typeface="Fakt Con Pro Blond" panose="02000000000000000000" charset="0"/>
                <a:cs typeface="Fakt Con Pro Blond" panose="02000000000000000000" charset="0"/>
              </a:rPr>
              <a:t>seu</a:t>
            </a:r>
            <a:r>
              <a:rPr lang="en-US" sz="1400" dirty="0">
                <a:latin typeface="Fakt Con Pro Blond" panose="02000000000000000000" charset="0"/>
                <a:cs typeface="Fakt Con Pro Blond" panose="02000000000000000000" charset="0"/>
              </a:rPr>
              <a:t> gestor </a:t>
            </a:r>
            <a:r>
              <a:rPr lang="en-US" sz="1400" dirty="0" err="1">
                <a:latin typeface="Fakt Con Pro Blond" panose="02000000000000000000" charset="0"/>
                <a:cs typeface="Fakt Con Pro Blond" panose="02000000000000000000" charset="0"/>
              </a:rPr>
              <a:t>deverá</a:t>
            </a:r>
            <a:r>
              <a:rPr lang="en-US" sz="1400" dirty="0">
                <a:latin typeface="Fakt Con Pro Blond" panose="02000000000000000000" charset="0"/>
                <a:cs typeface="Fakt Con Pro Blond" panose="02000000000000000000" charset="0"/>
              </a:rPr>
              <a:t> ser </a:t>
            </a:r>
            <a:r>
              <a:rPr lang="en-US" sz="1400" dirty="0" err="1">
                <a:latin typeface="Fakt Con Pro Blond" panose="02000000000000000000" charset="0"/>
                <a:cs typeface="Fakt Con Pro Blond" panose="02000000000000000000" charset="0"/>
              </a:rPr>
              <a:t>consultado</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cabendo</a:t>
            </a:r>
            <a:r>
              <a:rPr lang="en-US" sz="1400" dirty="0">
                <a:latin typeface="Fakt Con Pro Blond" panose="02000000000000000000" charset="0"/>
                <a:cs typeface="Fakt Con Pro Blond" panose="02000000000000000000" charset="0"/>
              </a:rPr>
              <a:t> a </a:t>
            </a:r>
            <a:r>
              <a:rPr lang="en-US" sz="1400" dirty="0" err="1">
                <a:latin typeface="Fakt Con Pro Blond" panose="02000000000000000000" charset="0"/>
                <a:cs typeface="Fakt Con Pro Blond" panose="02000000000000000000" charset="0"/>
              </a:rPr>
              <a:t>ele</a:t>
            </a:r>
            <a:r>
              <a:rPr lang="en-US" sz="1400" dirty="0">
                <a:latin typeface="Fakt Con Pro Blond" panose="02000000000000000000" charset="0"/>
                <a:cs typeface="Fakt Con Pro Blond" panose="02000000000000000000" charset="0"/>
              </a:rPr>
              <a:t> a </a:t>
            </a:r>
            <a:r>
              <a:rPr lang="en-US" sz="1400" dirty="0" err="1">
                <a:latin typeface="Fakt Con Pro Blond" panose="02000000000000000000" charset="0"/>
                <a:cs typeface="Fakt Con Pro Blond" panose="02000000000000000000" charset="0"/>
              </a:rPr>
              <a:t>tomada</a:t>
            </a:r>
            <a:r>
              <a:rPr lang="en-US" sz="1400" dirty="0">
                <a:latin typeface="Fakt Con Pro Blond" panose="02000000000000000000" charset="0"/>
                <a:cs typeface="Fakt Con Pro Blond" panose="02000000000000000000" charset="0"/>
              </a:rPr>
              <a:t> de </a:t>
            </a:r>
            <a:r>
              <a:rPr lang="en-US" sz="1400" dirty="0" err="1">
                <a:latin typeface="Fakt Con Pro Blond" panose="02000000000000000000" charset="0"/>
                <a:cs typeface="Fakt Con Pro Blond" panose="02000000000000000000" charset="0"/>
              </a:rPr>
              <a:t>decisão</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em</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conformidade</a:t>
            </a:r>
            <a:r>
              <a:rPr lang="en-US" sz="1400" dirty="0">
                <a:latin typeface="Fakt Con Pro Blond" panose="02000000000000000000" charset="0"/>
                <a:cs typeface="Fakt Con Pro Blond" panose="02000000000000000000" charset="0"/>
              </a:rPr>
              <a:t> com </a:t>
            </a:r>
            <a:r>
              <a:rPr lang="en-US" sz="1400" dirty="0" err="1">
                <a:latin typeface="Fakt Con Pro Blond" panose="02000000000000000000" charset="0"/>
                <a:cs typeface="Fakt Con Pro Blond" panose="02000000000000000000" charset="0"/>
              </a:rPr>
              <a:t>os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princípios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estabelecidos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neste</a:t>
            </a:r>
            <a:r>
              <a:rPr lang="en-US" sz="1400" dirty="0">
                <a:latin typeface="Fakt Con Pro Blond" panose="02000000000000000000" charset="0"/>
                <a:cs typeface="Fakt Con Pro Blond" panose="02000000000000000000" charset="0"/>
              </a:rPr>
              <a:t> Código. Se </a:t>
            </a:r>
            <a:r>
              <a:rPr lang="en-US" sz="1400" dirty="0" err="1">
                <a:latin typeface="Fakt Con Pro Blond" panose="02000000000000000000" charset="0"/>
                <a:cs typeface="Fakt Con Pro Blond" panose="02000000000000000000" charset="0"/>
              </a:rPr>
              <a:t>relações</a:t>
            </a:r>
            <a:r>
              <a:rPr lang="en-US" sz="1400" dirty="0">
                <a:latin typeface="Fakt Con Pro Blond" panose="02000000000000000000" charset="0"/>
                <a:cs typeface="Fakt Con Pro Blond" panose="02000000000000000000" charset="0"/>
              </a:rPr>
              <a:t> dessa </a:t>
            </a:r>
            <a:r>
              <a:rPr lang="en-US" sz="1400" dirty="0" err="1">
                <a:latin typeface="Fakt Con Pro Blond" panose="02000000000000000000" charset="0"/>
                <a:cs typeface="Fakt Con Pro Blond" panose="02000000000000000000" charset="0"/>
              </a:rPr>
              <a:t>natureza</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forem</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mantidas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por</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gestores</a:t>
            </a:r>
            <a:r>
              <a:rPr lang="en-US" sz="1400" dirty="0">
                <a:latin typeface="Fakt Con Pro Blond" panose="02000000000000000000" charset="0"/>
                <a:cs typeface="Fakt Con Pro Blond" panose="02000000000000000000" charset="0"/>
              </a:rPr>
              <a:t> e/</a:t>
            </a:r>
            <a:r>
              <a:rPr lang="en-US" sz="1400" dirty="0" err="1">
                <a:latin typeface="Fakt Con Pro Blond" panose="02000000000000000000" charset="0"/>
                <a:cs typeface="Fakt Con Pro Blond" panose="02000000000000000000" charset="0"/>
              </a:rPr>
              <a:t>ou</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diretores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essas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devem</a:t>
            </a:r>
            <a:r>
              <a:rPr lang="en-US" sz="1400" dirty="0">
                <a:latin typeface="Fakt Con Pro Blond" panose="02000000000000000000" charset="0"/>
                <a:cs typeface="Fakt Con Pro Blond" panose="02000000000000000000" charset="0"/>
              </a:rPr>
              <a:t> ser </a:t>
            </a:r>
            <a:r>
              <a:rPr lang="en-US" sz="1400" dirty="0" err="1">
                <a:latin typeface="Fakt Con Pro Blond" panose="02000000000000000000" charset="0"/>
                <a:cs typeface="Fakt Con Pro Blond" panose="02000000000000000000" charset="0"/>
              </a:rPr>
              <a:t>comunicadas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por</a:t>
            </a:r>
            <a:r>
              <a:rPr lang="en-US" sz="1400" dirty="0">
                <a:latin typeface="Fakt Con Pro Blond" panose="02000000000000000000" charset="0"/>
                <a:cs typeface="Fakt Con Pro Blond" panose="02000000000000000000" charset="0"/>
              </a:rPr>
              <a:t> esses </a:t>
            </a:r>
            <a:r>
              <a:rPr lang="en-US" sz="1400" dirty="0" err="1">
                <a:latin typeface="Fakt Con Pro Blond" panose="02000000000000000000" charset="0"/>
                <a:cs typeface="Fakt Con Pro Blond" panose="02000000000000000000" charset="0"/>
              </a:rPr>
              <a:t>aos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acionistas</a:t>
            </a:r>
            <a:r>
              <a:rPr lang="en-US" sz="1400" dirty="0">
                <a:latin typeface="Fakt Con Pro Blond" panose="02000000000000000000" charset="0"/>
                <a:cs typeface="Fakt Con Pro Blond" panose="02000000000000000000" charset="0"/>
              </a:rPr>
              <a:t>.</a:t>
            </a:r>
          </a:p>
          <a:p>
            <a:pPr algn="just">
              <a:lnSpc>
                <a:spcPct val="90000"/>
              </a:lnSpc>
            </a:pPr>
            <a:endParaRPr lang="en-US" sz="1400" dirty="0">
              <a:latin typeface="Fakt Con Pro Blond" panose="02000000000000000000" charset="0"/>
              <a:cs typeface="Fakt Con Pro Blond" panose="02000000000000000000" charset="0"/>
            </a:endParaRPr>
          </a:p>
          <a:p>
            <a:pPr algn="just">
              <a:lnSpc>
                <a:spcPct val="90000"/>
              </a:lnSpc>
            </a:pPr>
            <a:r>
              <a:rPr lang="en-US" sz="1400" b="1" dirty="0" err="1">
                <a:latin typeface="Fakt Con Pro Bold" panose="02000000000000000000" charset="0"/>
                <a:cs typeface="Fakt Con Pro Bold" panose="02000000000000000000" charset="0"/>
              </a:rPr>
              <a:t>Presentes</a:t>
            </a:r>
            <a:r>
              <a:rPr lang="en-US" sz="1400" b="1" dirty="0">
                <a:latin typeface="Fakt Con Pro Bold" panose="02000000000000000000" charset="0"/>
                <a:cs typeface="Fakt Con Pro Bold" panose="02000000000000000000" charset="0"/>
              </a:rPr>
              <a:t> e </a:t>
            </a:r>
            <a:r>
              <a:rPr lang="en-US" sz="1400" b="1" dirty="0" err="1">
                <a:latin typeface="Fakt Con Pro Bold" panose="02000000000000000000" charset="0"/>
                <a:cs typeface="Fakt Con Pro Bold" panose="02000000000000000000" charset="0"/>
              </a:rPr>
              <a:t>vantagens</a:t>
            </a:r>
            <a:r>
              <a:rPr lang="en-US" sz="1400" b="1" dirty="0">
                <a:latin typeface="Fakt Con Pro Bold" panose="02000000000000000000" charset="0"/>
                <a:cs typeface="Fakt Con Pro Bold" panose="02000000000000000000" charset="0"/>
              </a:rPr>
              <a:t>:</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brindes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institucionais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por</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cordialidade</a:t>
            </a:r>
            <a:r>
              <a:rPr lang="en-US" sz="1400" dirty="0">
                <a:latin typeface="Fakt Con Pro Blond" panose="02000000000000000000" charset="0"/>
                <a:cs typeface="Fakt Con Pro Blond" panose="02000000000000000000" charset="0"/>
              </a:rPr>
              <a:t>, que </a:t>
            </a:r>
            <a:r>
              <a:rPr lang="en-US" sz="1400" dirty="0" err="1">
                <a:latin typeface="Fakt Con Pro Blond" panose="02000000000000000000" charset="0"/>
                <a:cs typeface="Fakt Con Pro Blond" panose="02000000000000000000" charset="0"/>
              </a:rPr>
              <a:t>não</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tenham</a:t>
            </a:r>
            <a:r>
              <a:rPr lang="en-US" sz="1400" dirty="0">
                <a:latin typeface="Fakt Con Pro Blond" panose="02000000000000000000" charset="0"/>
                <a:cs typeface="Fakt Con Pro Blond" panose="02000000000000000000" charset="0"/>
              </a:rPr>
              <a:t> a </a:t>
            </a:r>
            <a:r>
              <a:rPr lang="en-US" sz="1400" dirty="0" err="1">
                <a:latin typeface="Fakt Con Pro Blond" panose="02000000000000000000" charset="0"/>
                <a:cs typeface="Fakt Con Pro Blond" panose="02000000000000000000" charset="0"/>
              </a:rPr>
              <a:t>finalidade</a:t>
            </a:r>
            <a:r>
              <a:rPr lang="en-US" sz="1400" dirty="0">
                <a:latin typeface="Fakt Con Pro Blond" panose="02000000000000000000" charset="0"/>
                <a:cs typeface="Fakt Con Pro Blond" panose="02000000000000000000" charset="0"/>
              </a:rPr>
              <a:t> de </a:t>
            </a:r>
            <a:r>
              <a:rPr lang="en-US" sz="1400" dirty="0" err="1">
                <a:latin typeface="Fakt Con Pro Blond" panose="02000000000000000000" charset="0"/>
                <a:cs typeface="Fakt Con Pro Blond" panose="02000000000000000000" charset="0"/>
              </a:rPr>
              <a:t>obter</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benefícios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ou</a:t>
            </a:r>
            <a:r>
              <a:rPr lang="en-US" sz="1400" dirty="0">
                <a:latin typeface="Fakt Con Pro Blond" panose="02000000000000000000" charset="0"/>
                <a:cs typeface="Fakt Con Pro Blond" panose="02000000000000000000" charset="0"/>
              </a:rPr>
              <a:t> de </a:t>
            </a:r>
            <a:r>
              <a:rPr lang="en-US" sz="1400" dirty="0" err="1">
                <a:latin typeface="Fakt Con Pro Blond" panose="02000000000000000000" charset="0"/>
                <a:cs typeface="Fakt Con Pro Blond" panose="02000000000000000000" charset="0"/>
              </a:rPr>
              <a:t>influenciar</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uma</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negociação</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podem</a:t>
            </a:r>
            <a:r>
              <a:rPr lang="en-US" sz="1400" dirty="0">
                <a:latin typeface="Fakt Con Pro Blond" panose="02000000000000000000" charset="0"/>
                <a:cs typeface="Fakt Con Pro Blond" panose="02000000000000000000" charset="0"/>
              </a:rPr>
              <a:t> ser </a:t>
            </a:r>
            <a:r>
              <a:rPr lang="en-US" sz="1400" dirty="0" err="1">
                <a:latin typeface="Fakt Con Pro Blond" panose="02000000000000000000" charset="0"/>
                <a:cs typeface="Fakt Con Pro Blond" panose="02000000000000000000" charset="0"/>
              </a:rPr>
              <a:t>aceitos</a:t>
            </a:r>
            <a:r>
              <a:rPr lang="en-US" sz="1400" dirty="0">
                <a:latin typeface="Fakt Con Pro Blond" panose="02000000000000000000" charset="0"/>
                <a:cs typeface="Fakt Con Pro Blond" panose="02000000000000000000" charset="0"/>
              </a:rPr>
              <a:t> e </a:t>
            </a:r>
            <a:r>
              <a:rPr lang="en-US" sz="1400" dirty="0" err="1">
                <a:latin typeface="Fakt Con Pro Blond" panose="02000000000000000000" charset="0"/>
                <a:cs typeface="Fakt Con Pro Blond" panose="02000000000000000000" charset="0"/>
              </a:rPr>
              <a:t>oferecidos</a:t>
            </a:r>
            <a:r>
              <a:rPr lang="en-US" sz="1400" dirty="0">
                <a:latin typeface="Fakt Con Pro Blond" panose="02000000000000000000" charset="0"/>
                <a:cs typeface="Fakt Con Pro Blond" panose="02000000000000000000" charset="0"/>
              </a:rPr>
              <a:t> pela Savixx. </a:t>
            </a:r>
            <a:r>
              <a:rPr lang="en-US" sz="1400" dirty="0" err="1">
                <a:latin typeface="Fakt Con Pro Blond" panose="02000000000000000000" charset="0"/>
                <a:cs typeface="Fakt Con Pro Blond" panose="02000000000000000000" charset="0"/>
              </a:rPr>
              <a:t>Os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colaboradores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não</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devem</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aceitar</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em</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seu</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nome</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ou</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em</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nome</a:t>
            </a:r>
            <a:r>
              <a:rPr lang="en-US" sz="1400" dirty="0">
                <a:latin typeface="Fakt Con Pro Blond" panose="02000000000000000000" charset="0"/>
                <a:cs typeface="Fakt Con Pro Blond" panose="02000000000000000000" charset="0"/>
              </a:rPr>
              <a:t> da </a:t>
            </a:r>
            <a:r>
              <a:rPr lang="en-US" sz="1400" dirty="0" err="1">
                <a:latin typeface="Fakt Con Pro Blond" panose="02000000000000000000" charset="0"/>
                <a:cs typeface="Fakt Con Pro Blond" panose="02000000000000000000" charset="0"/>
              </a:rPr>
              <a:t>Empresa</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presentes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sem</a:t>
            </a:r>
            <a:r>
              <a:rPr lang="en-US" sz="1400" dirty="0">
                <a:latin typeface="Fakt Con Pro Blond" panose="02000000000000000000" charset="0"/>
                <a:cs typeface="Fakt Con Pro Blond" panose="02000000000000000000" charset="0"/>
              </a:rPr>
              <a:t> aviso </a:t>
            </a:r>
            <a:r>
              <a:rPr lang="en-US" sz="1400" dirty="0" err="1">
                <a:latin typeface="Fakt Con Pro Blond" panose="02000000000000000000" charset="0"/>
                <a:cs typeface="Fakt Con Pro Blond" panose="02000000000000000000" charset="0"/>
              </a:rPr>
              <a:t>prévio</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ao</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seu</a:t>
            </a:r>
            <a:r>
              <a:rPr lang="en-US" sz="1400" dirty="0">
                <a:latin typeface="Fakt Con Pro Blond" panose="02000000000000000000" charset="0"/>
                <a:cs typeface="Fakt Con Pro Blond" panose="02000000000000000000" charset="0"/>
              </a:rPr>
              <a:t> superior </a:t>
            </a:r>
            <a:r>
              <a:rPr lang="en-US" sz="1400" dirty="0" err="1">
                <a:latin typeface="Fakt Con Pro Blond" panose="02000000000000000000" charset="0"/>
                <a:cs typeface="Fakt Con Pro Blond" panose="02000000000000000000" charset="0"/>
              </a:rPr>
              <a:t>imediato</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Além</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disso</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os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colaboradores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não</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devem</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aceitar</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presentes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ou</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vantagens</a:t>
            </a:r>
            <a:r>
              <a:rPr lang="en-US" sz="1400" dirty="0">
                <a:latin typeface="Fakt Con Pro Blond" panose="02000000000000000000" charset="0"/>
                <a:cs typeface="Fakt Con Pro Blond" panose="02000000000000000000" charset="0"/>
              </a:rPr>
              <a:t> que </a:t>
            </a:r>
            <a:r>
              <a:rPr lang="en-US" sz="1400" dirty="0" err="1">
                <a:latin typeface="Fakt Con Pro Blond" panose="02000000000000000000" charset="0"/>
                <a:cs typeface="Fakt Con Pro Blond" panose="02000000000000000000" charset="0"/>
              </a:rPr>
              <a:t>tenham</a:t>
            </a:r>
            <a:r>
              <a:rPr lang="en-US" sz="1400" dirty="0">
                <a:latin typeface="Fakt Con Pro Blond" panose="02000000000000000000" charset="0"/>
                <a:cs typeface="Fakt Con Pro Blond" panose="02000000000000000000" charset="0"/>
              </a:rPr>
              <a:t> a </a:t>
            </a:r>
            <a:r>
              <a:rPr lang="en-US" sz="1400" dirty="0" err="1">
                <a:latin typeface="Fakt Con Pro Blond" panose="02000000000000000000" charset="0"/>
                <a:cs typeface="Fakt Con Pro Blond" panose="02000000000000000000" charset="0"/>
              </a:rPr>
              <a:t>finalidade</a:t>
            </a:r>
            <a:r>
              <a:rPr lang="en-US" sz="1400" dirty="0">
                <a:latin typeface="Fakt Con Pro Blond" panose="02000000000000000000" charset="0"/>
                <a:cs typeface="Fakt Con Pro Blond" panose="02000000000000000000" charset="0"/>
              </a:rPr>
              <a:t> de </a:t>
            </a:r>
            <a:r>
              <a:rPr lang="en-US" sz="1400" dirty="0" err="1">
                <a:latin typeface="Fakt Con Pro Blond" panose="02000000000000000000" charset="0"/>
                <a:cs typeface="Fakt Con Pro Blond" panose="02000000000000000000" charset="0"/>
              </a:rPr>
              <a:t>influenciar</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ou</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facilitar</a:t>
            </a:r>
            <a:r>
              <a:rPr lang="en-US" sz="1400" dirty="0">
                <a:latin typeface="Fakt Con Pro Blond" panose="02000000000000000000" charset="0"/>
                <a:cs typeface="Fakt Con Pro Blond" panose="02000000000000000000" charset="0"/>
              </a:rPr>
              <a:t> o </a:t>
            </a:r>
            <a:r>
              <a:rPr lang="en-US" sz="1400" dirty="0" err="1">
                <a:latin typeface="Fakt Con Pro Blond" panose="02000000000000000000" charset="0"/>
                <a:cs typeface="Fakt Con Pro Blond" panose="02000000000000000000" charset="0"/>
              </a:rPr>
              <a:t>fechamento</a:t>
            </a:r>
            <a:r>
              <a:rPr lang="en-US" sz="1400" dirty="0">
                <a:latin typeface="Fakt Con Pro Blond" panose="02000000000000000000" charset="0"/>
                <a:cs typeface="Fakt Con Pro Blond" panose="02000000000000000000" charset="0"/>
              </a:rPr>
              <a:t> de </a:t>
            </a:r>
            <a:r>
              <a:rPr lang="en-US" sz="1400" dirty="0" err="1">
                <a:latin typeface="Fakt Con Pro Blond" panose="02000000000000000000" charset="0"/>
                <a:cs typeface="Fakt Con Pro Blond" panose="02000000000000000000" charset="0"/>
              </a:rPr>
              <a:t>negócios</a:t>
            </a:r>
            <a:r>
              <a:rPr lang="en-US" sz="1400" dirty="0">
                <a:latin typeface="Fakt Con Pro Blond" panose="02000000000000000000" charset="0"/>
                <a:cs typeface="Fakt Con Pro Blond" panose="02000000000000000000" charset="0"/>
              </a:rPr>
              <a:t> com </a:t>
            </a:r>
            <a:r>
              <a:rPr lang="en-US" sz="1400" dirty="0" err="1">
                <a:latin typeface="Fakt Con Pro Blond" panose="02000000000000000000" charset="0"/>
                <a:cs typeface="Fakt Con Pro Blond" panose="02000000000000000000" charset="0"/>
              </a:rPr>
              <a:t>obtenção</a:t>
            </a:r>
            <a:r>
              <a:rPr lang="en-US" sz="1400" dirty="0">
                <a:latin typeface="Fakt Con Pro Blond" panose="02000000000000000000" charset="0"/>
                <a:cs typeface="Fakt Con Pro Blond" panose="02000000000000000000" charset="0"/>
              </a:rPr>
              <a:t> de </a:t>
            </a:r>
            <a:r>
              <a:rPr lang="en-US" sz="1400" dirty="0" err="1">
                <a:latin typeface="Fakt Con Pro Blond" panose="02000000000000000000" charset="0"/>
                <a:cs typeface="Fakt Con Pro Blond" panose="02000000000000000000" charset="0"/>
              </a:rPr>
              <a:t>privilégios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indevidos</a:t>
            </a:r>
            <a:r>
              <a:rPr lang="en-US" sz="1400" dirty="0">
                <a:latin typeface="Fakt Con Pro Blond" panose="02000000000000000000" charset="0"/>
                <a:cs typeface="Fakt Con Pro Blond" panose="02000000000000000000" charset="0"/>
              </a:rPr>
              <a:t>. É </a:t>
            </a:r>
            <a:r>
              <a:rPr lang="en-US" sz="1400" dirty="0" err="1">
                <a:latin typeface="Fakt Con Pro Blond" panose="02000000000000000000" charset="0"/>
                <a:cs typeface="Fakt Con Pro Blond" panose="02000000000000000000" charset="0"/>
              </a:rPr>
              <a:t>vedado</a:t>
            </a:r>
            <a:r>
              <a:rPr lang="en-US" sz="1400" dirty="0">
                <a:latin typeface="Fakt Con Pro Blond" panose="02000000000000000000" charset="0"/>
                <a:cs typeface="Fakt Con Pro Blond" panose="02000000000000000000" charset="0"/>
              </a:rPr>
              <a:t> o </a:t>
            </a:r>
            <a:r>
              <a:rPr lang="en-US" sz="1400" dirty="0" err="1">
                <a:latin typeface="Fakt Con Pro Blond" panose="02000000000000000000" charset="0"/>
                <a:cs typeface="Fakt Con Pro Blond" panose="02000000000000000000" charset="0"/>
              </a:rPr>
              <a:t>recebimento</a:t>
            </a:r>
            <a:r>
              <a:rPr lang="en-US" sz="1400" dirty="0">
                <a:latin typeface="Fakt Con Pro Blond" panose="02000000000000000000" charset="0"/>
                <a:cs typeface="Fakt Con Pro Blond" panose="02000000000000000000" charset="0"/>
              </a:rPr>
              <a:t> de </a:t>
            </a:r>
            <a:r>
              <a:rPr lang="en-US" sz="1400" dirty="0" err="1">
                <a:latin typeface="Fakt Con Pro Blond" panose="02000000000000000000" charset="0"/>
                <a:cs typeface="Fakt Con Pro Blond" panose="02000000000000000000" charset="0"/>
              </a:rPr>
              <a:t>presentes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em</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dinheiro</a:t>
            </a:r>
            <a:r>
              <a:rPr lang="en-US" sz="1400" dirty="0">
                <a:latin typeface="Fakt Con Pro Blond" panose="02000000000000000000" charset="0"/>
                <a:cs typeface="Fakt Con Pro Blond" panose="02000000000000000000" charset="0"/>
              </a:rPr>
              <a:t>.</a:t>
            </a:r>
          </a:p>
          <a:p>
            <a:pPr algn="just">
              <a:lnSpc>
                <a:spcPct val="90000"/>
              </a:lnSpc>
            </a:pPr>
            <a:endParaRPr lang="en-US" sz="1400" dirty="0">
              <a:latin typeface="Fakt Con Pro Blond" panose="02000000000000000000" charset="0"/>
              <a:cs typeface="Fakt Con Pro Blond" panose="02000000000000000000" charset="0"/>
            </a:endParaRPr>
          </a:p>
          <a:p>
            <a:pPr algn="just">
              <a:lnSpc>
                <a:spcPct val="90000"/>
              </a:lnSpc>
            </a:pPr>
            <a:r>
              <a:rPr lang="en-US" sz="1400" b="1" dirty="0" err="1">
                <a:latin typeface="Fakt Con Pro Bold" panose="02000000000000000000" charset="0"/>
                <a:cs typeface="Fakt Con Pro Bold" panose="02000000000000000000" charset="0"/>
              </a:rPr>
              <a:t>Devolução</a:t>
            </a:r>
            <a:r>
              <a:rPr lang="en-US" sz="1400" b="1" dirty="0">
                <a:latin typeface="Fakt Con Pro Bold" panose="02000000000000000000" charset="0"/>
                <a:cs typeface="Fakt Con Pro Bold" panose="02000000000000000000" charset="0"/>
              </a:rPr>
              <a:t> de </a:t>
            </a:r>
            <a:r>
              <a:rPr lang="en-US" sz="1400" b="1" dirty="0" err="1">
                <a:latin typeface="Fakt Con Pro Bold" panose="02000000000000000000" charset="0"/>
                <a:cs typeface="Fakt Con Pro Bold" panose="02000000000000000000" charset="0"/>
              </a:rPr>
              <a:t>presentes</a:t>
            </a:r>
            <a:r>
              <a:rPr lang="en-US" sz="1400" b="1" dirty="0">
                <a:latin typeface="Fakt Con Pro Bold" panose="02000000000000000000" charset="0"/>
                <a:cs typeface="Fakt Con Pro Bold" panose="02000000000000000000" charset="0"/>
              </a:rPr>
              <a:t>:</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presentes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ou</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brindes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recebidos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em</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desacordo</a:t>
            </a:r>
            <a:r>
              <a:rPr lang="en-US" sz="1400" dirty="0">
                <a:latin typeface="Fakt Con Pro Blond" panose="02000000000000000000" charset="0"/>
                <a:cs typeface="Fakt Con Pro Blond" panose="02000000000000000000" charset="0"/>
              </a:rPr>
              <a:t> com as </a:t>
            </a:r>
            <a:r>
              <a:rPr lang="en-US" sz="1400" dirty="0" err="1">
                <a:latin typeface="Fakt Con Pro Blond" panose="02000000000000000000" charset="0"/>
                <a:cs typeface="Fakt Con Pro Blond" panose="02000000000000000000" charset="0"/>
              </a:rPr>
              <a:t>condições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estabelecidas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neste</a:t>
            </a:r>
            <a:r>
              <a:rPr lang="en-US" sz="1400" dirty="0">
                <a:latin typeface="Fakt Con Pro Blond" panose="02000000000000000000" charset="0"/>
                <a:cs typeface="Fakt Con Pro Blond" panose="02000000000000000000" charset="0"/>
              </a:rPr>
              <a:t> Código </a:t>
            </a:r>
            <a:r>
              <a:rPr lang="en-US" sz="1400" dirty="0" err="1">
                <a:latin typeface="Fakt Con Pro Blond" panose="02000000000000000000" charset="0"/>
                <a:cs typeface="Fakt Con Pro Blond" panose="02000000000000000000" charset="0"/>
              </a:rPr>
              <a:t>deverão</a:t>
            </a:r>
            <a:r>
              <a:rPr lang="en-US" sz="1400" dirty="0">
                <a:latin typeface="Fakt Con Pro Blond" panose="02000000000000000000" charset="0"/>
                <a:cs typeface="Fakt Con Pro Blond" panose="02000000000000000000" charset="0"/>
              </a:rPr>
              <a:t> ser </a:t>
            </a:r>
            <a:r>
              <a:rPr lang="en-US" sz="1400" dirty="0" err="1">
                <a:latin typeface="Fakt Con Pro Blond" panose="02000000000000000000" charset="0"/>
                <a:cs typeface="Fakt Con Pro Blond" panose="02000000000000000000" charset="0"/>
              </a:rPr>
              <a:t>enviados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aos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gestores</a:t>
            </a:r>
            <a:r>
              <a:rPr lang="en-US" sz="1400" dirty="0">
                <a:latin typeface="Fakt Con Pro Blond" panose="02000000000000000000" charset="0"/>
                <a:cs typeface="Fakt Con Pro Blond" panose="02000000000000000000" charset="0"/>
              </a:rPr>
              <a:t>, e a </a:t>
            </a:r>
            <a:r>
              <a:rPr lang="en-US" sz="1400" dirty="0" err="1">
                <a:latin typeface="Fakt Con Pro Blond" panose="02000000000000000000" charset="0"/>
                <a:cs typeface="Fakt Con Pro Blond" panose="02000000000000000000" charset="0"/>
              </a:rPr>
              <a:t>área</a:t>
            </a:r>
            <a:r>
              <a:rPr lang="en-US" sz="1400" dirty="0">
                <a:latin typeface="Fakt Con Pro Blond" panose="02000000000000000000" charset="0"/>
                <a:cs typeface="Fakt Con Pro Blond" panose="02000000000000000000" charset="0"/>
              </a:rPr>
              <a:t> de Compliance </a:t>
            </a:r>
            <a:r>
              <a:rPr lang="en-US" sz="1400" dirty="0" err="1">
                <a:latin typeface="Fakt Con Pro Blond" panose="02000000000000000000" charset="0"/>
                <a:cs typeface="Fakt Con Pro Blond" panose="02000000000000000000" charset="0"/>
              </a:rPr>
              <a:t>definirá</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sobre</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sua</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destinação</a:t>
            </a:r>
            <a:r>
              <a:rPr lang="en-US" sz="1400" dirty="0">
                <a:latin typeface="Fakt Con Pro Blond" panose="02000000000000000000" charset="0"/>
                <a:cs typeface="Fakt Con Pro Blond" panose="02000000000000000000" charset="0"/>
              </a:rPr>
              <a:t>.</a:t>
            </a:r>
          </a:p>
          <a:p>
            <a:pPr algn="just">
              <a:lnSpc>
                <a:spcPct val="90000"/>
              </a:lnSpc>
            </a:pPr>
            <a:endParaRPr lang="en-US" sz="1400" dirty="0">
              <a:latin typeface="Fakt Con Pro Blond" panose="02000000000000000000" charset="0"/>
              <a:cs typeface="Fakt Con Pro Blond" panose="02000000000000000000" charset="0"/>
            </a:endParaRPr>
          </a:p>
          <a:p>
            <a:pPr algn="just">
              <a:lnSpc>
                <a:spcPct val="90000"/>
              </a:lnSpc>
            </a:pPr>
            <a:r>
              <a:rPr lang="en-US" sz="1400" b="1" dirty="0" err="1">
                <a:latin typeface="Fakt Con Pro Bold" panose="02000000000000000000" charset="0"/>
                <a:cs typeface="Fakt Con Pro Bold" panose="02000000000000000000" charset="0"/>
              </a:rPr>
              <a:t>Vínculo</a:t>
            </a:r>
            <a:r>
              <a:rPr lang="en-US" sz="1400" b="1" dirty="0">
                <a:latin typeface="Fakt Con Pro Bold" panose="02000000000000000000" charset="0"/>
                <a:cs typeface="Fakt Con Pro Bold" panose="02000000000000000000" charset="0"/>
              </a:rPr>
              <a:t> </a:t>
            </a:r>
            <a:r>
              <a:rPr lang="en-US" sz="1400" b="1" dirty="0" err="1">
                <a:latin typeface="Fakt Con Pro Bold" panose="02000000000000000000" charset="0"/>
                <a:cs typeface="Fakt Con Pro Bold" panose="02000000000000000000" charset="0"/>
              </a:rPr>
              <a:t>societário</a:t>
            </a:r>
            <a:r>
              <a:rPr lang="en-US" sz="1400" b="1" dirty="0">
                <a:latin typeface="Fakt Con Pro Bold" panose="02000000000000000000" charset="0"/>
                <a:cs typeface="Fakt Con Pro Bold" panose="02000000000000000000" charset="0"/>
              </a:rPr>
              <a:t>: </a:t>
            </a:r>
            <a:r>
              <a:rPr lang="en-US" sz="1400" dirty="0" err="1">
                <a:latin typeface="Fakt Con Pro Blond" panose="02000000000000000000" charset="0"/>
                <a:cs typeface="Fakt Con Pro Blond" panose="02000000000000000000" charset="0"/>
              </a:rPr>
              <a:t>não</a:t>
            </a:r>
            <a:r>
              <a:rPr lang="en-US" sz="1400" dirty="0">
                <a:latin typeface="Fakt Con Pro Blond" panose="02000000000000000000" charset="0"/>
                <a:cs typeface="Fakt Con Pro Blond" panose="02000000000000000000" charset="0"/>
              </a:rPr>
              <a:t> é </a:t>
            </a:r>
            <a:r>
              <a:rPr lang="en-US" sz="1400" dirty="0" err="1">
                <a:latin typeface="Fakt Con Pro Blond" panose="02000000000000000000" charset="0"/>
                <a:cs typeface="Fakt Con Pro Blond" panose="02000000000000000000" charset="0"/>
              </a:rPr>
              <a:t>permitida</a:t>
            </a:r>
            <a:r>
              <a:rPr lang="en-US" sz="1400" dirty="0">
                <a:latin typeface="Fakt Con Pro Blond" panose="02000000000000000000" charset="0"/>
                <a:cs typeface="Fakt Con Pro Blond" panose="02000000000000000000" charset="0"/>
              </a:rPr>
              <a:t> a </a:t>
            </a:r>
            <a:r>
              <a:rPr lang="en-US" sz="1400" dirty="0" err="1">
                <a:latin typeface="Fakt Con Pro Blond" panose="02000000000000000000" charset="0"/>
                <a:cs typeface="Fakt Con Pro Blond" panose="02000000000000000000" charset="0"/>
              </a:rPr>
              <a:t>contratação</a:t>
            </a:r>
            <a:r>
              <a:rPr lang="en-US" sz="1400" dirty="0">
                <a:latin typeface="Fakt Con Pro Blond" panose="02000000000000000000" charset="0"/>
                <a:cs typeface="Fakt Con Pro Blond" panose="02000000000000000000" charset="0"/>
              </a:rPr>
              <a:t> de </a:t>
            </a:r>
            <a:r>
              <a:rPr lang="en-US" sz="1400" dirty="0" err="1">
                <a:latin typeface="Fakt Con Pro Blond" panose="02000000000000000000" charset="0"/>
                <a:cs typeface="Fakt Con Pro Blond" panose="02000000000000000000" charset="0"/>
              </a:rPr>
              <a:t>fornecedores</a:t>
            </a:r>
            <a:r>
              <a:rPr lang="en-US" sz="1400" dirty="0">
                <a:latin typeface="Fakt Con Pro Blond" panose="02000000000000000000" charset="0"/>
                <a:cs typeface="Fakt Con Pro Blond" panose="02000000000000000000" charset="0"/>
              </a:rPr>
              <a:t> que </a:t>
            </a:r>
            <a:r>
              <a:rPr lang="en-US" sz="1400" dirty="0" err="1">
                <a:latin typeface="Fakt Con Pro Blond" panose="02000000000000000000" charset="0"/>
                <a:cs typeface="Fakt Con Pro Blond" panose="02000000000000000000" charset="0"/>
              </a:rPr>
              <a:t>tenham</a:t>
            </a:r>
            <a:r>
              <a:rPr lang="en-US" sz="1400" dirty="0">
                <a:latin typeface="Fakt Con Pro Blond" panose="02000000000000000000" charset="0"/>
                <a:cs typeface="Fakt Con Pro Blond" panose="02000000000000000000" charset="0"/>
              </a:rPr>
              <a:t>, entre </a:t>
            </a:r>
            <a:r>
              <a:rPr lang="en-US" sz="1400" dirty="0" err="1">
                <a:latin typeface="Fakt Con Pro Blond" panose="02000000000000000000" charset="0"/>
                <a:cs typeface="Fakt Con Pro Blond" panose="02000000000000000000" charset="0"/>
              </a:rPr>
              <a:t>seus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sócios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ou</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gestores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familiares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ou</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parentes</a:t>
            </a:r>
            <a:r>
              <a:rPr lang="en-US" sz="1400" dirty="0">
                <a:latin typeface="Fakt Con Pro Blond" panose="02000000000000000000" charset="0"/>
                <a:cs typeface="Fakt Con Pro Blond" panose="02000000000000000000" charset="0"/>
              </a:rPr>
              <a:t> do </a:t>
            </a:r>
            <a:r>
              <a:rPr lang="en-US" sz="1400" dirty="0" err="1">
                <a:latin typeface="Fakt Con Pro Blond" panose="02000000000000000000" charset="0"/>
                <a:cs typeface="Fakt Con Pro Blond" panose="02000000000000000000" charset="0"/>
              </a:rPr>
              <a:t>colaborador</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responsável</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direto</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ou</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indireto</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por</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tal</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contratação</a:t>
            </a:r>
            <a:r>
              <a:rPr lang="en-US" sz="1400" dirty="0">
                <a:latin typeface="Fakt Con Pro Blond" panose="02000000000000000000" charset="0"/>
                <a:cs typeface="Fakt Con Pro Blond" panose="02000000000000000000" charset="0"/>
              </a:rPr>
              <a:t>.</a:t>
            </a:r>
          </a:p>
          <a:p>
            <a:pPr algn="just">
              <a:lnSpc>
                <a:spcPct val="90000"/>
              </a:lnSpc>
            </a:pPr>
            <a:r>
              <a:rPr lang="en-US" sz="1400" dirty="0" err="1">
                <a:latin typeface="Fakt Con Pro Blond" panose="02000000000000000000" charset="0"/>
                <a:cs typeface="Fakt Con Pro Blond" panose="02000000000000000000" charset="0"/>
              </a:rPr>
              <a:t>Respeito</a:t>
            </a:r>
            <a:r>
              <a:rPr lang="en-US" sz="1400" dirty="0">
                <a:latin typeface="Fakt Con Pro Blond" panose="02000000000000000000" charset="0"/>
                <a:cs typeface="Fakt Con Pro Blond" panose="02000000000000000000" charset="0"/>
              </a:rPr>
              <a:t> com a </a:t>
            </a:r>
            <a:r>
              <a:rPr lang="en-US" sz="1400" dirty="0" err="1">
                <a:latin typeface="Fakt Con Pro Blond" panose="02000000000000000000" charset="0"/>
                <a:cs typeface="Fakt Con Pro Blond" panose="02000000000000000000" charset="0"/>
              </a:rPr>
              <a:t>contratada</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nas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relações</a:t>
            </a:r>
            <a:r>
              <a:rPr lang="en-US" sz="1400" dirty="0">
                <a:latin typeface="Fakt Con Pro Blond" panose="02000000000000000000" charset="0"/>
                <a:cs typeface="Fakt Con Pro Blond" panose="02000000000000000000" charset="0"/>
              </a:rPr>
              <a:t> com </a:t>
            </a:r>
            <a:r>
              <a:rPr lang="en-US" sz="1400" dirty="0" err="1">
                <a:latin typeface="Fakt Con Pro Blond" panose="02000000000000000000" charset="0"/>
                <a:cs typeface="Fakt Con Pro Blond" panose="02000000000000000000" charset="0"/>
              </a:rPr>
              <a:t>parceiros</a:t>
            </a:r>
            <a:r>
              <a:rPr lang="en-US" sz="1400" dirty="0">
                <a:latin typeface="Fakt Con Pro Blond" panose="02000000000000000000" charset="0"/>
                <a:cs typeface="Fakt Con Pro Blond" panose="02000000000000000000" charset="0"/>
              </a:rPr>
              <a:t> e </a:t>
            </a:r>
            <a:r>
              <a:rPr lang="en-US" sz="1400" dirty="0" err="1">
                <a:latin typeface="Fakt Con Pro Blond" panose="02000000000000000000" charset="0"/>
                <a:cs typeface="Fakt Con Pro Blond" panose="02000000000000000000" charset="0"/>
              </a:rPr>
              <a:t>contratados</a:t>
            </a:r>
            <a:r>
              <a:rPr lang="en-US" sz="1400" dirty="0">
                <a:latin typeface="Fakt Con Pro Blond" panose="02000000000000000000" charset="0"/>
                <a:cs typeface="Fakt Con Pro Blond" panose="02000000000000000000" charset="0"/>
              </a:rPr>
              <a:t>, o </a:t>
            </a:r>
            <a:r>
              <a:rPr lang="en-US" sz="1400" dirty="0" err="1">
                <a:latin typeface="Fakt Con Pro Blond" panose="02000000000000000000" charset="0"/>
                <a:cs typeface="Fakt Con Pro Blond" panose="02000000000000000000" charset="0"/>
              </a:rPr>
              <a:t>respeito</a:t>
            </a:r>
            <a:r>
              <a:rPr lang="en-US" sz="1400" dirty="0">
                <a:latin typeface="Fakt Con Pro Blond" panose="02000000000000000000" charset="0"/>
                <a:cs typeface="Fakt Con Pro Blond" panose="02000000000000000000" charset="0"/>
              </a:rPr>
              <a:t> e a </a:t>
            </a:r>
            <a:r>
              <a:rPr lang="en-US" sz="1400" dirty="0" err="1">
                <a:latin typeface="Fakt Con Pro Blond" panose="02000000000000000000" charset="0"/>
                <a:cs typeface="Fakt Con Pro Blond" panose="02000000000000000000" charset="0"/>
              </a:rPr>
              <a:t>integridade</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devem</a:t>
            </a:r>
            <a:r>
              <a:rPr lang="en-US" sz="1400" dirty="0">
                <a:latin typeface="Fakt Con Pro Blond" panose="02000000000000000000" charset="0"/>
                <a:cs typeface="Fakt Con Pro Blond" panose="02000000000000000000" charset="0"/>
              </a:rPr>
              <a:t> ser </a:t>
            </a:r>
            <a:r>
              <a:rPr lang="en-US" sz="1400" dirty="0" err="1">
                <a:latin typeface="Fakt Con Pro Blond" panose="02000000000000000000" charset="0"/>
                <a:cs typeface="Fakt Con Pro Blond" panose="02000000000000000000" charset="0"/>
              </a:rPr>
              <a:t>preservados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em</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nome</a:t>
            </a:r>
            <a:r>
              <a:rPr lang="en-US" sz="1400" dirty="0">
                <a:latin typeface="Fakt Con Pro Blond" panose="02000000000000000000" charset="0"/>
                <a:cs typeface="Fakt Con Pro Blond" panose="02000000000000000000" charset="0"/>
              </a:rPr>
              <a:t> da </a:t>
            </a:r>
            <a:r>
              <a:rPr lang="en-US" sz="1400" dirty="0" err="1">
                <a:latin typeface="Fakt Con Pro Blond" panose="02000000000000000000" charset="0"/>
                <a:cs typeface="Fakt Con Pro Blond" panose="02000000000000000000" charset="0"/>
              </a:rPr>
              <a:t>reputação</a:t>
            </a:r>
            <a:r>
              <a:rPr lang="en-US" sz="1400" dirty="0">
                <a:latin typeface="Fakt Con Pro Blond" panose="02000000000000000000" charset="0"/>
                <a:cs typeface="Fakt Con Pro Blond" panose="02000000000000000000" charset="0"/>
              </a:rPr>
              <a:t> da Savixx. </a:t>
            </a:r>
            <a:r>
              <a:rPr lang="en-US" sz="1400" dirty="0" err="1">
                <a:latin typeface="Fakt Con Pro Blond" panose="02000000000000000000" charset="0"/>
                <a:cs typeface="Fakt Con Pro Blond" panose="02000000000000000000" charset="0"/>
              </a:rPr>
              <a:t>Os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fornecedores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devem</a:t>
            </a:r>
            <a:r>
              <a:rPr lang="en-US" sz="1400" dirty="0">
                <a:latin typeface="Fakt Con Pro Blond" panose="02000000000000000000" charset="0"/>
                <a:cs typeface="Fakt Con Pro Blond" panose="02000000000000000000" charset="0"/>
              </a:rPr>
              <a:t> ser </a:t>
            </a:r>
            <a:r>
              <a:rPr lang="en-US" sz="1400" dirty="0" err="1">
                <a:latin typeface="Fakt Con Pro Blond" panose="02000000000000000000" charset="0"/>
                <a:cs typeface="Fakt Con Pro Blond" panose="02000000000000000000" charset="0"/>
              </a:rPr>
              <a:t>avaliados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por</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meio</a:t>
            </a:r>
            <a:r>
              <a:rPr lang="en-US" sz="1400" dirty="0">
                <a:latin typeface="Fakt Con Pro Blond" panose="02000000000000000000" charset="0"/>
                <a:cs typeface="Fakt Con Pro Blond" panose="02000000000000000000" charset="0"/>
              </a:rPr>
              <a:t> de </a:t>
            </a:r>
            <a:r>
              <a:rPr lang="en-US" sz="1400" dirty="0" err="1">
                <a:latin typeface="Fakt Con Pro Blond" panose="02000000000000000000" charset="0"/>
                <a:cs typeface="Fakt Con Pro Blond" panose="02000000000000000000" charset="0"/>
              </a:rPr>
              <a:t>critérios</a:t>
            </a:r>
            <a:r>
              <a:rPr lang="en-US" sz="1400" dirty="0">
                <a:latin typeface="Fakt Con Pro Blond" panose="02000000000000000000" charset="0"/>
                <a:cs typeface="Fakt Con Pro Blond" panose="02000000000000000000" charset="0"/>
              </a:rPr>
              <a:t> claros e </a:t>
            </a:r>
            <a:r>
              <a:rPr lang="en-US" sz="1400" dirty="0" err="1">
                <a:latin typeface="Fakt Con Pro Blond" panose="02000000000000000000" charset="0"/>
                <a:cs typeface="Fakt Con Pro Blond" panose="02000000000000000000" charset="0"/>
              </a:rPr>
              <a:t>em</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condição</a:t>
            </a:r>
            <a:r>
              <a:rPr lang="en-US" sz="1400" dirty="0">
                <a:latin typeface="Fakt Con Pro Blond" panose="02000000000000000000" charset="0"/>
                <a:cs typeface="Fakt Con Pro Blond" panose="02000000000000000000" charset="0"/>
              </a:rPr>
              <a:t> de </a:t>
            </a:r>
            <a:r>
              <a:rPr lang="en-US" sz="1400" dirty="0" err="1">
                <a:latin typeface="Fakt Con Pro Blond" panose="02000000000000000000" charset="0"/>
                <a:cs typeface="Fakt Con Pro Blond" panose="02000000000000000000" charset="0"/>
              </a:rPr>
              <a:t>igualdade</a:t>
            </a:r>
            <a:r>
              <a:rPr lang="en-US" sz="1400" dirty="0">
                <a:latin typeface="Fakt Con Pro Blond" panose="02000000000000000000" charset="0"/>
                <a:cs typeface="Fakt Con Pro Blond" panose="02000000000000000000" charset="0"/>
              </a:rPr>
              <a:t>, e </a:t>
            </a:r>
            <a:r>
              <a:rPr lang="en-US" sz="1400" dirty="0" err="1">
                <a:latin typeface="Fakt Con Pro Blond" panose="02000000000000000000" charset="0"/>
                <a:cs typeface="Fakt Con Pro Blond" panose="02000000000000000000" charset="0"/>
              </a:rPr>
              <a:t>toda</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decisão</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deve</a:t>
            </a:r>
            <a:r>
              <a:rPr lang="en-US" sz="1400" dirty="0">
                <a:latin typeface="Fakt Con Pro Blond" panose="02000000000000000000" charset="0"/>
                <a:cs typeface="Fakt Con Pro Blond" panose="02000000000000000000" charset="0"/>
              </a:rPr>
              <a:t> ser </a:t>
            </a:r>
            <a:r>
              <a:rPr lang="en-US" sz="1400" dirty="0" err="1">
                <a:latin typeface="Fakt Con Pro Blond" panose="02000000000000000000" charset="0"/>
                <a:cs typeface="Fakt Con Pro Blond" panose="02000000000000000000" charset="0"/>
              </a:rPr>
              <a:t>sustentada</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técnica</a:t>
            </a:r>
            <a:r>
              <a:rPr lang="en-US" sz="1400" dirty="0">
                <a:latin typeface="Fakt Con Pro Blond" panose="02000000000000000000" charset="0"/>
                <a:cs typeface="Fakt Con Pro Blond" panose="02000000000000000000" charset="0"/>
              </a:rPr>
              <a:t> e </a:t>
            </a:r>
            <a:r>
              <a:rPr lang="en-US" sz="1400" dirty="0" err="1">
                <a:latin typeface="Fakt Con Pro Blond" panose="02000000000000000000" charset="0"/>
                <a:cs typeface="Fakt Con Pro Blond" panose="02000000000000000000" charset="0"/>
              </a:rPr>
              <a:t>economicamente</a:t>
            </a:r>
            <a:r>
              <a:rPr lang="en-US" sz="1400" dirty="0">
                <a:latin typeface="Fakt Con Pro Blond" panose="02000000000000000000" charset="0"/>
                <a:cs typeface="Fakt Con Pro Blond" panose="02000000000000000000" charset="0"/>
              </a:rPr>
              <a:t>.</a:t>
            </a:r>
          </a:p>
          <a:p>
            <a:pPr algn="just">
              <a:lnSpc>
                <a:spcPct val="90000"/>
              </a:lnSpc>
            </a:pPr>
            <a:endParaRPr lang="en-US" sz="1400" dirty="0">
              <a:latin typeface="Fakt Con Pro Blond" panose="02000000000000000000" charset="0"/>
              <a:cs typeface="Fakt Con Pro Blond" panose="02000000000000000000" charset="0"/>
            </a:endParaRPr>
          </a:p>
          <a:p>
            <a:pPr algn="just">
              <a:lnSpc>
                <a:spcPct val="90000"/>
              </a:lnSpc>
            </a:pPr>
            <a:r>
              <a:rPr lang="en-US" sz="1400" b="1" dirty="0" err="1">
                <a:latin typeface="Fakt Con Pro Bold" panose="02000000000000000000" charset="0"/>
                <a:cs typeface="Fakt Con Pro Bold" panose="02000000000000000000" charset="0"/>
              </a:rPr>
              <a:t>Contrato</a:t>
            </a:r>
            <a:r>
              <a:rPr lang="en-US" sz="1400" b="1" dirty="0">
                <a:latin typeface="Fakt Con Pro Bold" panose="02000000000000000000" charset="0"/>
                <a:cs typeface="Fakt Con Pro Bold" panose="02000000000000000000" charset="0"/>
              </a:rPr>
              <a:t> com </a:t>
            </a:r>
            <a:r>
              <a:rPr lang="en-US" sz="1400" b="1" dirty="0" err="1">
                <a:latin typeface="Fakt Con Pro Bold" panose="02000000000000000000" charset="0"/>
                <a:cs typeface="Fakt Con Pro Bold" panose="02000000000000000000" charset="0"/>
              </a:rPr>
              <a:t>fornecedores</a:t>
            </a:r>
            <a:r>
              <a:rPr lang="en-US" sz="1400" b="1" dirty="0">
                <a:latin typeface="Fakt Con Pro Bold" panose="02000000000000000000" charset="0"/>
                <a:cs typeface="Fakt Con Pro Bold" panose="02000000000000000000" charset="0"/>
              </a:rPr>
              <a:t>: </a:t>
            </a:r>
            <a:r>
              <a:rPr lang="en-US" sz="1400" dirty="0" err="1">
                <a:latin typeface="Fakt Con Pro Blond" panose="02000000000000000000" charset="0"/>
                <a:cs typeface="Fakt Con Pro Blond" panose="02000000000000000000" charset="0"/>
              </a:rPr>
              <a:t>os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fornecedores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prestadores</a:t>
            </a:r>
            <a:r>
              <a:rPr lang="en-US" sz="1400" dirty="0">
                <a:latin typeface="Fakt Con Pro Blond" panose="02000000000000000000" charset="0"/>
                <a:cs typeface="Fakt Con Pro Blond" panose="02000000000000000000" charset="0"/>
              </a:rPr>
              <a:t> de </a:t>
            </a:r>
            <a:r>
              <a:rPr lang="en-US" sz="1400" dirty="0" err="1">
                <a:latin typeface="Fakt Con Pro Blond" panose="02000000000000000000" charset="0"/>
                <a:cs typeface="Fakt Con Pro Blond" panose="02000000000000000000" charset="0"/>
              </a:rPr>
              <a:t>serviço</a:t>
            </a:r>
            <a:r>
              <a:rPr lang="en-US" sz="1400" dirty="0">
                <a:latin typeface="Fakt Con Pro Blond" panose="02000000000000000000" charset="0"/>
                <a:cs typeface="Fakt Con Pro Blond" panose="02000000000000000000" charset="0"/>
              </a:rPr>
              <a:t> e </a:t>
            </a:r>
            <a:r>
              <a:rPr lang="en-US" sz="1400" dirty="0" err="1">
                <a:latin typeface="Fakt Con Pro Blond" panose="02000000000000000000" charset="0"/>
                <a:cs typeface="Fakt Con Pro Blond" panose="02000000000000000000" charset="0"/>
              </a:rPr>
              <a:t>parceiros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só</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podem</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exercer</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atividades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mediante</a:t>
            </a:r>
            <a:r>
              <a:rPr lang="en-US" sz="1400" dirty="0">
                <a:latin typeface="Fakt Con Pro Blond" panose="02000000000000000000" charset="0"/>
                <a:cs typeface="Fakt Con Pro Blond" panose="02000000000000000000" charset="0"/>
              </a:rPr>
              <a:t> a </a:t>
            </a:r>
            <a:r>
              <a:rPr lang="en-US" sz="1400" dirty="0" err="1">
                <a:latin typeface="Fakt Con Pro Blond" panose="02000000000000000000" charset="0"/>
                <a:cs typeface="Fakt Con Pro Blond" panose="02000000000000000000" charset="0"/>
              </a:rPr>
              <a:t>existência</a:t>
            </a:r>
            <a:r>
              <a:rPr lang="en-US" sz="1400" dirty="0">
                <a:latin typeface="Fakt Con Pro Blond" panose="02000000000000000000" charset="0"/>
                <a:cs typeface="Fakt Con Pro Blond" panose="02000000000000000000" charset="0"/>
              </a:rPr>
              <a:t> de um </a:t>
            </a:r>
            <a:r>
              <a:rPr lang="en-US" sz="1400" dirty="0" err="1">
                <a:latin typeface="Fakt Con Pro Blond" panose="02000000000000000000" charset="0"/>
                <a:cs typeface="Fakt Con Pro Blond" panose="02000000000000000000" charset="0"/>
              </a:rPr>
              <a:t>contrato</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assinado</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por</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quem</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detém</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poderes</a:t>
            </a:r>
            <a:r>
              <a:rPr lang="en-US" sz="1400" dirty="0">
                <a:latin typeface="Fakt Con Pro Blond" panose="02000000000000000000" charset="0"/>
                <a:cs typeface="Fakt Con Pro Blond" panose="02000000000000000000" charset="0"/>
              </a:rPr>
              <a:t> para </a:t>
            </a:r>
            <a:r>
              <a:rPr lang="en-US" sz="1400" dirty="0" err="1">
                <a:latin typeface="Fakt Con Pro Blond" panose="02000000000000000000" charset="0"/>
                <a:cs typeface="Fakt Con Pro Blond" panose="02000000000000000000" charset="0"/>
              </a:rPr>
              <a:t>assinatura</a:t>
            </a:r>
            <a:r>
              <a:rPr lang="en-US" sz="1400" dirty="0">
                <a:latin typeface="Fakt Con Pro Blond" panose="02000000000000000000" charset="0"/>
                <a:cs typeface="Fakt Con Pro Blond" panose="02000000000000000000" charset="0"/>
              </a:rPr>
              <a:t> de </a:t>
            </a:r>
            <a:r>
              <a:rPr lang="en-US" sz="1400" dirty="0" err="1">
                <a:latin typeface="Fakt Con Pro Blond" panose="02000000000000000000" charset="0"/>
                <a:cs typeface="Fakt Con Pro Blond" panose="02000000000000000000" charset="0"/>
              </a:rPr>
              <a:t>documentos</a:t>
            </a:r>
            <a:r>
              <a:rPr lang="en-US" sz="1400" dirty="0">
                <a:latin typeface="Fakt Con Pro Blond" panose="02000000000000000000" charset="0"/>
                <a:cs typeface="Fakt Con Pro Blond" panose="02000000000000000000" charset="0"/>
              </a:rPr>
              <a:t> dessa </a:t>
            </a:r>
            <a:r>
              <a:rPr lang="en-US" sz="1400" dirty="0" err="1">
                <a:latin typeface="Fakt Con Pro Blond" panose="02000000000000000000" charset="0"/>
                <a:cs typeface="Fakt Con Pro Blond" panose="02000000000000000000" charset="0"/>
              </a:rPr>
              <a:t>natureza</a:t>
            </a:r>
            <a:r>
              <a:rPr lang="en-US" sz="1400" dirty="0">
                <a:latin typeface="Fakt Con Pro Blond" panose="02000000000000000000" charset="0"/>
                <a:cs typeface="Fakt Con Pro Blond" panose="02000000000000000000" charset="0"/>
              </a:rPr>
              <a:t>.</a:t>
            </a:r>
          </a:p>
        </p:txBody>
      </p:sp>
      <p:pic>
        <p:nvPicPr>
          <p:cNvPr id="22" name="Picture 21" descr="logo_savixx"/>
          <p:cNvPicPr>
            <a:picLocks noChangeAspect="1"/>
          </p:cNvPicPr>
          <p:nvPr/>
        </p:nvPicPr>
        <p:blipFill>
          <a:blip r:embed="rId4"/>
          <a:stretch>
            <a:fillRect/>
          </a:stretch>
        </p:blipFill>
        <p:spPr>
          <a:xfrm>
            <a:off x="1043305" y="483870"/>
            <a:ext cx="1168400" cy="712470"/>
          </a:xfrm>
          <a:prstGeom prst="rect">
            <a:avLst/>
          </a:prstGeom>
        </p:spPr>
      </p:pic>
      <p:sp>
        <p:nvSpPr>
          <p:cNvPr id="5" name="Text Box 4"/>
          <p:cNvSpPr txBox="1"/>
          <p:nvPr/>
        </p:nvSpPr>
        <p:spPr>
          <a:xfrm>
            <a:off x="5357495" y="9174480"/>
            <a:ext cx="698500" cy="245110"/>
          </a:xfrm>
          <a:prstGeom prst="rect">
            <a:avLst/>
          </a:prstGeom>
          <a:noFill/>
        </p:spPr>
        <p:txBody>
          <a:bodyPr wrap="square" rtlCol="0">
            <a:spAutoFit/>
          </a:bodyPr>
          <a:lstStyle/>
          <a:p>
            <a:pPr algn="r"/>
            <a:r>
              <a:rPr lang="pt-BR" altLang="en-US" sz="1000" b="1" dirty="0">
                <a:solidFill>
                  <a:srgbClr val="636E6F"/>
                </a:solidFill>
                <a:latin typeface="+mj-lt"/>
                <a:cs typeface="+mj-lt"/>
              </a:rPr>
              <a:t>// 12</a:t>
            </a:r>
          </a:p>
        </p:txBody>
      </p:sp>
      <p:sp>
        <p:nvSpPr>
          <p:cNvPr id="8" name="Text Box 7"/>
          <p:cNvSpPr txBox="1"/>
          <p:nvPr/>
        </p:nvSpPr>
        <p:spPr>
          <a:xfrm>
            <a:off x="2807970" y="579120"/>
            <a:ext cx="3248025" cy="521970"/>
          </a:xfrm>
          <a:prstGeom prst="rect">
            <a:avLst/>
          </a:prstGeom>
          <a:noFill/>
        </p:spPr>
        <p:txBody>
          <a:bodyPr wrap="square" rtlCol="0">
            <a:spAutoFit/>
          </a:bodyPr>
          <a:lstStyle/>
          <a:p>
            <a:pPr algn="r"/>
            <a:r>
              <a:rPr lang="pt-BR" altLang="en-US" b="1">
                <a:solidFill>
                  <a:srgbClr val="657071"/>
                </a:solidFill>
                <a:latin typeface="Fakt Con Pro Bold" panose="02000000000000000000" charset="0"/>
                <a:cs typeface="Fakt Con Pro Bold" panose="02000000000000000000" charset="0"/>
              </a:rPr>
              <a:t>CÓDIGO DE CONDUTA</a:t>
            </a:r>
          </a:p>
          <a:p>
            <a:pPr algn="r"/>
            <a:r>
              <a:rPr lang="pt-BR" altLang="en-US" sz="1000">
                <a:solidFill>
                  <a:srgbClr val="657071"/>
                </a:solidFill>
                <a:latin typeface="Fakt Con Pro Blond" panose="02000000000000000000" charset="0"/>
                <a:cs typeface="Fakt Con Pro Blond" panose="02000000000000000000" charset="0"/>
              </a:rPr>
              <a:t>julho/2024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XX2_SAVIXX"/>
          <p:cNvPicPr>
            <a:picLocks noChangeAspect="1"/>
          </p:cNvPicPr>
          <p:nvPr/>
        </p:nvPicPr>
        <p:blipFill>
          <a:blip r:embed="rId2">
            <a:alphaModFix amt="9000"/>
            <a:extLst>
              <a:ext uri="{96DAC541-7B7A-43D3-8B79-37D633B846F1}">
                <asvg:svgBlip xmlns:asvg="http://schemas.microsoft.com/office/drawing/2016/SVG/main" r:embed="rId3"/>
              </a:ext>
            </a:extLst>
          </a:blip>
          <a:srcRect t="57243" r="44694"/>
          <a:stretch>
            <a:fillRect/>
          </a:stretch>
        </p:blipFill>
        <p:spPr>
          <a:xfrm>
            <a:off x="1202055" y="-179070"/>
            <a:ext cx="5778500" cy="4531995"/>
          </a:xfrm>
          <a:prstGeom prst="rect">
            <a:avLst/>
          </a:prstGeom>
        </p:spPr>
      </p:pic>
      <p:sp>
        <p:nvSpPr>
          <p:cNvPr id="4" name="Text Box 3"/>
          <p:cNvSpPr txBox="1"/>
          <p:nvPr/>
        </p:nvSpPr>
        <p:spPr>
          <a:xfrm>
            <a:off x="1043305" y="1671320"/>
            <a:ext cx="5012690" cy="4650105"/>
          </a:xfrm>
          <a:prstGeom prst="rect">
            <a:avLst/>
          </a:prstGeom>
          <a:noFill/>
        </p:spPr>
        <p:txBody>
          <a:bodyPr wrap="square" rtlCol="0">
            <a:spAutoFit/>
          </a:bodyPr>
          <a:lstStyle/>
          <a:p>
            <a:pPr algn="ctr"/>
            <a:r>
              <a:rPr lang="en-US" sz="1600" b="1">
                <a:latin typeface="Fakt Con Pro Bold" panose="02000000000000000000" charset="0"/>
                <a:cs typeface="Fakt Con Pro Bold" panose="02000000000000000000" charset="0"/>
              </a:rPr>
              <a:t>NOSSO JEITO DE AGIR</a:t>
            </a:r>
          </a:p>
          <a:p>
            <a:pPr algn="ctr"/>
            <a:endParaRPr lang="en-US" sz="1600" b="1">
              <a:latin typeface="Fakt Con Pro Bold" panose="02000000000000000000" charset="0"/>
              <a:cs typeface="Fakt Con Pro Bold" panose="02000000000000000000" charset="0"/>
            </a:endParaRPr>
          </a:p>
          <a:p>
            <a:pPr algn="just">
              <a:lnSpc>
                <a:spcPct val="90000"/>
              </a:lnSpc>
            </a:pPr>
            <a:r>
              <a:rPr lang="en-US" sz="1400" b="1">
                <a:latin typeface="Fakt Con Pro Bold" panose="02000000000000000000" charset="0"/>
                <a:cs typeface="Fakt Con Pro Bold" panose="02000000000000000000" charset="0"/>
              </a:rPr>
              <a:t>ADERÊNCIA AO CÓDIGO DE CONDUTA:</a:t>
            </a:r>
          </a:p>
          <a:p>
            <a:pPr algn="just">
              <a:lnSpc>
                <a:spcPct val="90000"/>
              </a:lnSpc>
            </a:pPr>
            <a:endParaRPr lang="en-US" sz="1400">
              <a:latin typeface="Fakt Con Pro Blond" panose="02000000000000000000" charset="0"/>
              <a:cs typeface="Fakt Con Pro Blond" panose="02000000000000000000" charset="0"/>
            </a:endParaRPr>
          </a:p>
          <a:p>
            <a:pPr algn="just">
              <a:lnSpc>
                <a:spcPct val="90000"/>
              </a:lnSpc>
            </a:pPr>
            <a:r>
              <a:rPr lang="en-US" sz="1400">
                <a:latin typeface="Fakt Con Pro Blond" panose="02000000000000000000" charset="0"/>
                <a:cs typeface="Fakt Con Pro Blond" panose="02000000000000000000" charset="0"/>
              </a:rPr>
              <a:t>Os fornecedores, prestadores de serviço e parceiros devem ter conhecimento dos princípios contidos neste Código.</a:t>
            </a:r>
          </a:p>
          <a:p>
            <a:pPr algn="just">
              <a:lnSpc>
                <a:spcPct val="90000"/>
              </a:lnSpc>
            </a:pPr>
            <a:endParaRPr lang="en-US" sz="1400">
              <a:latin typeface="Fakt Con Pro Blond" panose="02000000000000000000" charset="0"/>
              <a:cs typeface="Fakt Con Pro Blond" panose="02000000000000000000" charset="0"/>
            </a:endParaRPr>
          </a:p>
          <a:p>
            <a:pPr algn="just">
              <a:lnSpc>
                <a:spcPct val="90000"/>
              </a:lnSpc>
            </a:pPr>
            <a:r>
              <a:rPr lang="en-US" sz="1400">
                <a:latin typeface="Fakt Con Pro Blond" panose="02000000000000000000" charset="0"/>
                <a:cs typeface="Fakt Con Pro Blond" panose="02000000000000000000" charset="0"/>
              </a:rPr>
              <a:t>Qualquer ação ou comportamento em descumprimento das disposições deste Código podem motivar rescisão contratual. Além disso, os fornecedores devem atender às exigências legais e respeitar a legislação anticorrupção aplicável.</a:t>
            </a:r>
          </a:p>
          <a:p>
            <a:pPr algn="just">
              <a:lnSpc>
                <a:spcPct val="90000"/>
              </a:lnSpc>
            </a:pPr>
            <a:endParaRPr lang="en-US" sz="1400">
              <a:latin typeface="Fakt Con Pro Blond" panose="02000000000000000000" charset="0"/>
              <a:cs typeface="Fakt Con Pro Blond" panose="02000000000000000000" charset="0"/>
            </a:endParaRPr>
          </a:p>
          <a:p>
            <a:pPr algn="just">
              <a:lnSpc>
                <a:spcPct val="90000"/>
              </a:lnSpc>
            </a:pPr>
            <a:r>
              <a:rPr lang="en-US" sz="1400">
                <a:latin typeface="Fakt Con Pro Blond" panose="02000000000000000000" charset="0"/>
                <a:cs typeface="Fakt Con Pro Blond" panose="02000000000000000000" charset="0"/>
              </a:rPr>
              <a:t>Tais disposições devem ser refletidas nos contratos firmados com terceiros, e este Código de Conduta será parte obrigatória de todo e qualquer contrato firmado pela Empresa.</a:t>
            </a:r>
          </a:p>
          <a:p>
            <a:pPr algn="just">
              <a:lnSpc>
                <a:spcPct val="90000"/>
              </a:lnSpc>
            </a:pPr>
            <a:endParaRPr lang="en-US" sz="1400">
              <a:latin typeface="Fakt Con Pro Blond" panose="02000000000000000000" charset="0"/>
              <a:cs typeface="Fakt Con Pro Blond" panose="02000000000000000000" charset="0"/>
            </a:endParaRPr>
          </a:p>
          <a:p>
            <a:pPr algn="just">
              <a:lnSpc>
                <a:spcPct val="90000"/>
              </a:lnSpc>
            </a:pPr>
            <a:r>
              <a:rPr lang="en-US" sz="1400" b="1">
                <a:latin typeface="Fakt Con Pro Bold" panose="02000000000000000000" charset="0"/>
                <a:cs typeface="Fakt Con Pro Bold" panose="02000000000000000000" charset="0"/>
              </a:rPr>
              <a:t>Confidencialidade: </a:t>
            </a:r>
            <a:r>
              <a:rPr lang="en-US" sz="1400">
                <a:latin typeface="Fakt Con Pro Blond" panose="02000000000000000000" charset="0"/>
                <a:cs typeface="Fakt Con Pro Blond" panose="02000000000000000000" charset="0"/>
              </a:rPr>
              <a:t>os contratos com fornecedores ou parceiros deverão conter disposições quanto à confidencialidade de informações de clientes e/ou da Empresa e disposições sobre à privacidade e proteção dos dados pessoais, conforme as regras da LGPD (Lei Geral de Proteção de Dados Pessoais, nº 13.709/2018).</a:t>
            </a:r>
          </a:p>
          <a:p>
            <a:pPr algn="just">
              <a:lnSpc>
                <a:spcPct val="90000"/>
              </a:lnSpc>
            </a:pPr>
            <a:endParaRPr lang="en-US" sz="1400">
              <a:latin typeface="Fakt Con Pro Blond" panose="02000000000000000000" charset="0"/>
              <a:cs typeface="Fakt Con Pro Blond" panose="02000000000000000000" charset="0"/>
            </a:endParaRPr>
          </a:p>
          <a:p>
            <a:pPr algn="just">
              <a:lnSpc>
                <a:spcPct val="90000"/>
              </a:lnSpc>
            </a:pPr>
            <a:r>
              <a:rPr lang="en-US" sz="1400" b="1">
                <a:latin typeface="Fakt Con Pro Bold" panose="02000000000000000000" charset="0"/>
                <a:cs typeface="Fakt Con Pro Bold" panose="02000000000000000000" charset="0"/>
              </a:rPr>
              <a:t>Atividade política:</a:t>
            </a:r>
            <a:r>
              <a:rPr lang="en-US" sz="1400">
                <a:latin typeface="Fakt Con Pro Blond" panose="02000000000000000000" charset="0"/>
                <a:cs typeface="Fakt Con Pro Blond" panose="02000000000000000000" charset="0"/>
              </a:rPr>
              <a:t> as regras de atuação política designadas aos colaboradores se aplicam também aos parceiros no exercício das suas atividades nas dependências da Savixx.</a:t>
            </a:r>
          </a:p>
        </p:txBody>
      </p:sp>
      <p:pic>
        <p:nvPicPr>
          <p:cNvPr id="22" name="Picture 21" descr="logo_savixx"/>
          <p:cNvPicPr>
            <a:picLocks noChangeAspect="1"/>
          </p:cNvPicPr>
          <p:nvPr/>
        </p:nvPicPr>
        <p:blipFill>
          <a:blip r:embed="rId4"/>
          <a:stretch>
            <a:fillRect/>
          </a:stretch>
        </p:blipFill>
        <p:spPr>
          <a:xfrm>
            <a:off x="1043305" y="483870"/>
            <a:ext cx="1168400" cy="712470"/>
          </a:xfrm>
          <a:prstGeom prst="rect">
            <a:avLst/>
          </a:prstGeom>
        </p:spPr>
      </p:pic>
      <p:sp>
        <p:nvSpPr>
          <p:cNvPr id="5" name="Text Box 4"/>
          <p:cNvSpPr txBox="1"/>
          <p:nvPr/>
        </p:nvSpPr>
        <p:spPr>
          <a:xfrm>
            <a:off x="5357495" y="9174480"/>
            <a:ext cx="698500" cy="245110"/>
          </a:xfrm>
          <a:prstGeom prst="rect">
            <a:avLst/>
          </a:prstGeom>
          <a:noFill/>
        </p:spPr>
        <p:txBody>
          <a:bodyPr wrap="square" rtlCol="0">
            <a:spAutoFit/>
          </a:bodyPr>
          <a:lstStyle/>
          <a:p>
            <a:pPr algn="r"/>
            <a:r>
              <a:rPr lang="pt-BR" altLang="en-US" sz="1000" b="1" dirty="0">
                <a:solidFill>
                  <a:srgbClr val="636E6F"/>
                </a:solidFill>
                <a:latin typeface="+mj-lt"/>
                <a:cs typeface="+mj-lt"/>
              </a:rPr>
              <a:t>// 13</a:t>
            </a:r>
          </a:p>
        </p:txBody>
      </p:sp>
      <p:sp>
        <p:nvSpPr>
          <p:cNvPr id="8" name="Text Box 7"/>
          <p:cNvSpPr txBox="1"/>
          <p:nvPr/>
        </p:nvSpPr>
        <p:spPr>
          <a:xfrm>
            <a:off x="2807970" y="579120"/>
            <a:ext cx="3248025" cy="521970"/>
          </a:xfrm>
          <a:prstGeom prst="rect">
            <a:avLst/>
          </a:prstGeom>
          <a:noFill/>
        </p:spPr>
        <p:txBody>
          <a:bodyPr wrap="square" rtlCol="0">
            <a:spAutoFit/>
          </a:bodyPr>
          <a:lstStyle/>
          <a:p>
            <a:pPr algn="r"/>
            <a:r>
              <a:rPr lang="pt-BR" altLang="en-US" b="1">
                <a:solidFill>
                  <a:srgbClr val="657071"/>
                </a:solidFill>
                <a:latin typeface="Fakt Con Pro Bold" panose="02000000000000000000" charset="0"/>
                <a:cs typeface="Fakt Con Pro Bold" panose="02000000000000000000" charset="0"/>
              </a:rPr>
              <a:t>CÓDIGO DE CONDUTA</a:t>
            </a:r>
          </a:p>
          <a:p>
            <a:pPr algn="r"/>
            <a:r>
              <a:rPr lang="pt-BR" altLang="en-US" sz="1000">
                <a:solidFill>
                  <a:srgbClr val="657071"/>
                </a:solidFill>
                <a:latin typeface="Fakt Con Pro Blond" panose="02000000000000000000" charset="0"/>
                <a:cs typeface="Fakt Con Pro Blond" panose="02000000000000000000" charset="0"/>
              </a:rPr>
              <a:t>julho/2024</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XX2_SAVIXX"/>
          <p:cNvPicPr>
            <a:picLocks noChangeAspect="1"/>
          </p:cNvPicPr>
          <p:nvPr/>
        </p:nvPicPr>
        <p:blipFill>
          <a:blip r:embed="rId2">
            <a:alphaModFix amt="9000"/>
            <a:extLst>
              <a:ext uri="{96DAC541-7B7A-43D3-8B79-37D633B846F1}">
                <asvg:svgBlip xmlns:asvg="http://schemas.microsoft.com/office/drawing/2016/SVG/main" r:embed="rId3"/>
              </a:ext>
            </a:extLst>
          </a:blip>
          <a:srcRect t="57243" r="44694"/>
          <a:stretch>
            <a:fillRect/>
          </a:stretch>
        </p:blipFill>
        <p:spPr>
          <a:xfrm>
            <a:off x="1202055" y="-179070"/>
            <a:ext cx="5778500" cy="4531995"/>
          </a:xfrm>
          <a:prstGeom prst="rect">
            <a:avLst/>
          </a:prstGeom>
        </p:spPr>
      </p:pic>
      <p:sp>
        <p:nvSpPr>
          <p:cNvPr id="4" name="Text Box 3"/>
          <p:cNvSpPr txBox="1"/>
          <p:nvPr/>
        </p:nvSpPr>
        <p:spPr>
          <a:xfrm>
            <a:off x="1043305" y="1671320"/>
            <a:ext cx="5012690" cy="6586855"/>
          </a:xfrm>
          <a:prstGeom prst="rect">
            <a:avLst/>
          </a:prstGeom>
          <a:noFill/>
        </p:spPr>
        <p:txBody>
          <a:bodyPr wrap="square" rtlCol="0">
            <a:spAutoFit/>
          </a:bodyPr>
          <a:lstStyle/>
          <a:p>
            <a:pPr algn="ctr"/>
            <a:r>
              <a:rPr lang="en-US" sz="1600" b="1">
                <a:latin typeface="Fakt Con Pro Bold" panose="02000000000000000000" charset="0"/>
                <a:cs typeface="Fakt Con Pro Bold" panose="02000000000000000000" charset="0"/>
              </a:rPr>
              <a:t>NOSSO JEITO DE AGIR</a:t>
            </a:r>
          </a:p>
          <a:p>
            <a:pPr algn="ctr"/>
            <a:endParaRPr lang="en-US" sz="1600" b="1">
              <a:latin typeface="Fakt Con Pro Bold" panose="02000000000000000000" charset="0"/>
              <a:cs typeface="Fakt Con Pro Bold" panose="02000000000000000000" charset="0"/>
            </a:endParaRPr>
          </a:p>
          <a:p>
            <a:pPr algn="just">
              <a:lnSpc>
                <a:spcPct val="90000"/>
              </a:lnSpc>
            </a:pPr>
            <a:r>
              <a:rPr lang="en-US" sz="1400" b="1">
                <a:latin typeface="Fakt Con Pro Bold" panose="02000000000000000000" charset="0"/>
                <a:cs typeface="Fakt Con Pro Bold" panose="02000000000000000000" charset="0"/>
              </a:rPr>
              <a:t>COM A COMUNIDADE, ASSOCIAÇÕES DE CLASSE E O PAÍS</a:t>
            </a:r>
          </a:p>
          <a:p>
            <a:pPr algn="just">
              <a:lnSpc>
                <a:spcPct val="90000"/>
              </a:lnSpc>
            </a:pPr>
            <a:endParaRPr lang="en-US" sz="1400">
              <a:latin typeface="Fakt Con Pro Blond" panose="02000000000000000000" charset="0"/>
              <a:cs typeface="Fakt Con Pro Blond" panose="02000000000000000000" charset="0"/>
            </a:endParaRPr>
          </a:p>
          <a:p>
            <a:pPr algn="just">
              <a:lnSpc>
                <a:spcPct val="90000"/>
              </a:lnSpc>
            </a:pPr>
            <a:r>
              <a:rPr lang="en-US" sz="1400" b="1">
                <a:latin typeface="Fakt Con Pro Bold" panose="02000000000000000000" charset="0"/>
                <a:cs typeface="Fakt Con Pro Bold" panose="02000000000000000000" charset="0"/>
              </a:rPr>
              <a:t>Respeito aos órgãos reguladores: </a:t>
            </a:r>
            <a:r>
              <a:rPr lang="en-US" sz="1400">
                <a:latin typeface="Fakt Con Pro Blond" panose="02000000000000000000" charset="0"/>
                <a:cs typeface="Fakt Con Pro Blond" panose="02000000000000000000" charset="0"/>
              </a:rPr>
              <a:t>Condenamos ações que possam ser interpretadas como anticompetitivas, monopolistas ou contrárias às leis nacionais que regulam as práticas comerciais. A Savixx zela pelos procedimentos e ações determinados pela lei e pelos órgãos reguladores.</a:t>
            </a:r>
          </a:p>
          <a:p>
            <a:pPr algn="just">
              <a:lnSpc>
                <a:spcPct val="90000"/>
              </a:lnSpc>
            </a:pPr>
            <a:endParaRPr lang="en-US" sz="1400">
              <a:latin typeface="Fakt Con Pro Blond" panose="02000000000000000000" charset="0"/>
              <a:cs typeface="Fakt Con Pro Blond" panose="02000000000000000000" charset="0"/>
            </a:endParaRPr>
          </a:p>
          <a:p>
            <a:pPr algn="just">
              <a:lnSpc>
                <a:spcPct val="90000"/>
              </a:lnSpc>
            </a:pPr>
            <a:r>
              <a:rPr lang="en-US" sz="1400" b="1">
                <a:latin typeface="Fakt Con Pro Bold" panose="02000000000000000000" charset="0"/>
                <a:cs typeface="Fakt Con Pro Bold" panose="02000000000000000000" charset="0"/>
              </a:rPr>
              <a:t>Concorrência desleal: </a:t>
            </a:r>
            <a:r>
              <a:rPr lang="en-US" sz="1400">
                <a:latin typeface="Fakt Con Pro Blond" panose="02000000000000000000" charset="0"/>
                <a:cs typeface="Fakt Con Pro Blond" panose="02000000000000000000" charset="0"/>
              </a:rPr>
              <a:t>devemos superar a concorrência através de qualidade, criatividade, inovação, execução perfeita e bom atendimento, não mediante práticas de negócio ilegais ou antiéticas. Nossos colaboradores devem agir de forma ética e leal em relação aos nossos concorrentes. Não é permitida a divulgação de assuntos ou informações não públicas que denigrem a integridade e a reputação de empresas concorrentes às nossas. Acreditamos no livre mercado e não utilizamos de nenhum meio de manipulação, ocultação, declarações falsas ou qualquer outra prática desleal.</a:t>
            </a:r>
          </a:p>
          <a:p>
            <a:pPr algn="just">
              <a:lnSpc>
                <a:spcPct val="90000"/>
              </a:lnSpc>
            </a:pPr>
            <a:endParaRPr lang="en-US" sz="1400">
              <a:latin typeface="Fakt Con Pro Blond" panose="02000000000000000000" charset="0"/>
              <a:cs typeface="Fakt Con Pro Blond" panose="02000000000000000000" charset="0"/>
            </a:endParaRPr>
          </a:p>
          <a:p>
            <a:pPr algn="just">
              <a:lnSpc>
                <a:spcPct val="90000"/>
              </a:lnSpc>
            </a:pPr>
            <a:r>
              <a:rPr lang="en-US" sz="1400" b="1">
                <a:latin typeface="Fakt Con Pro Bold" panose="02000000000000000000" charset="0"/>
                <a:cs typeface="Fakt Con Pro Bold" panose="02000000000000000000" charset="0"/>
              </a:rPr>
              <a:t>Sindicatos de classe: </a:t>
            </a:r>
            <a:r>
              <a:rPr lang="en-US" sz="1400">
                <a:latin typeface="Fakt Con Pro Blond" panose="02000000000000000000" charset="0"/>
                <a:cs typeface="Fakt Con Pro Blond" panose="02000000000000000000" charset="0"/>
              </a:rPr>
              <a:t>Reconhecemos as entidades sindicais como representantes dos nossos colaboradores e buscamos sempre harmonizar os seus interesses com os da organização.</a:t>
            </a:r>
          </a:p>
          <a:p>
            <a:pPr algn="just">
              <a:lnSpc>
                <a:spcPct val="90000"/>
              </a:lnSpc>
            </a:pPr>
            <a:endParaRPr lang="en-US" sz="1400">
              <a:latin typeface="Fakt Con Pro Blond" panose="02000000000000000000" charset="0"/>
              <a:cs typeface="Fakt Con Pro Blond" panose="02000000000000000000" charset="0"/>
            </a:endParaRPr>
          </a:p>
          <a:p>
            <a:pPr algn="just">
              <a:lnSpc>
                <a:spcPct val="90000"/>
              </a:lnSpc>
            </a:pPr>
            <a:r>
              <a:rPr lang="en-US" sz="1400" b="1">
                <a:latin typeface="Fakt Con Pro Bold" panose="02000000000000000000" charset="0"/>
                <a:cs typeface="Fakt Con Pro Bold" panose="02000000000000000000" charset="0"/>
              </a:rPr>
              <a:t>Visitas às empresas: </a:t>
            </a:r>
            <a:r>
              <a:rPr lang="en-US" sz="1400">
                <a:latin typeface="Fakt Con Pro Blond" panose="02000000000000000000" charset="0"/>
                <a:cs typeface="Fakt Con Pro Blond" panose="02000000000000000000" charset="0"/>
              </a:rPr>
              <a:t>visitas de terceiros (estudantes e interessados) são permitidas para fins institucionais. As disposições deste Código devem ser observadas nessas visitas.</a:t>
            </a:r>
          </a:p>
          <a:p>
            <a:pPr algn="just">
              <a:lnSpc>
                <a:spcPct val="90000"/>
              </a:lnSpc>
            </a:pPr>
            <a:endParaRPr lang="en-US" sz="1400">
              <a:latin typeface="Fakt Con Pro Blond" panose="02000000000000000000" charset="0"/>
              <a:cs typeface="Fakt Con Pro Blond" panose="02000000000000000000" charset="0"/>
            </a:endParaRPr>
          </a:p>
          <a:p>
            <a:pPr algn="just">
              <a:lnSpc>
                <a:spcPct val="90000"/>
              </a:lnSpc>
            </a:pPr>
            <a:r>
              <a:rPr lang="en-US" sz="1400" b="1">
                <a:latin typeface="Fakt Con Pro Bold" panose="02000000000000000000" charset="0"/>
                <a:cs typeface="Fakt Con Pro Bold" panose="02000000000000000000" charset="0"/>
              </a:rPr>
              <a:t>Patrocínios e doações: </a:t>
            </a:r>
            <a:r>
              <a:rPr lang="en-US" sz="1400">
                <a:latin typeface="Fakt Con Pro Blond" panose="02000000000000000000" charset="0"/>
                <a:cs typeface="Fakt Con Pro Blond" panose="02000000000000000000" charset="0"/>
              </a:rPr>
              <a:t>não é permitido realizar patrocínios e doações de natureza política para candidatos ou partidos políticos ou associações a eles vinculadas. Entendemos a importância do nosso papel na sociedade e, dessa forma, podemos realizar doações, patrocínios ou outras formas de incentivo às comunidades, por meio de entidades não governamentais idôneas e que visem dar apoio à cultura, à educação e ao meio ambiente, sempre conforme nossas diretrizes.</a:t>
            </a:r>
          </a:p>
          <a:p>
            <a:pPr algn="just">
              <a:lnSpc>
                <a:spcPct val="90000"/>
              </a:lnSpc>
            </a:pPr>
            <a:endParaRPr lang="en-US" sz="1400">
              <a:latin typeface="Fakt Con Pro Blond" panose="02000000000000000000" charset="0"/>
              <a:cs typeface="Fakt Con Pro Blond" panose="02000000000000000000" charset="0"/>
            </a:endParaRPr>
          </a:p>
        </p:txBody>
      </p:sp>
      <p:pic>
        <p:nvPicPr>
          <p:cNvPr id="22" name="Picture 21" descr="logo_savixx"/>
          <p:cNvPicPr>
            <a:picLocks noChangeAspect="1"/>
          </p:cNvPicPr>
          <p:nvPr/>
        </p:nvPicPr>
        <p:blipFill>
          <a:blip r:embed="rId4"/>
          <a:stretch>
            <a:fillRect/>
          </a:stretch>
        </p:blipFill>
        <p:spPr>
          <a:xfrm>
            <a:off x="1043305" y="483870"/>
            <a:ext cx="1168400" cy="712470"/>
          </a:xfrm>
          <a:prstGeom prst="rect">
            <a:avLst/>
          </a:prstGeom>
        </p:spPr>
      </p:pic>
      <p:sp>
        <p:nvSpPr>
          <p:cNvPr id="5" name="Text Box 4"/>
          <p:cNvSpPr txBox="1"/>
          <p:nvPr/>
        </p:nvSpPr>
        <p:spPr>
          <a:xfrm>
            <a:off x="5357495" y="9174480"/>
            <a:ext cx="698500" cy="245110"/>
          </a:xfrm>
          <a:prstGeom prst="rect">
            <a:avLst/>
          </a:prstGeom>
          <a:noFill/>
        </p:spPr>
        <p:txBody>
          <a:bodyPr wrap="square" rtlCol="0">
            <a:spAutoFit/>
          </a:bodyPr>
          <a:lstStyle/>
          <a:p>
            <a:pPr algn="r"/>
            <a:r>
              <a:rPr lang="pt-BR" altLang="en-US" sz="1000" b="1" dirty="0">
                <a:solidFill>
                  <a:srgbClr val="636E6F"/>
                </a:solidFill>
                <a:latin typeface="+mj-lt"/>
                <a:cs typeface="+mj-lt"/>
              </a:rPr>
              <a:t>// 14</a:t>
            </a:r>
          </a:p>
        </p:txBody>
      </p:sp>
      <p:sp>
        <p:nvSpPr>
          <p:cNvPr id="8" name="Text Box 7"/>
          <p:cNvSpPr txBox="1"/>
          <p:nvPr/>
        </p:nvSpPr>
        <p:spPr>
          <a:xfrm>
            <a:off x="2807970" y="579120"/>
            <a:ext cx="3248025" cy="521970"/>
          </a:xfrm>
          <a:prstGeom prst="rect">
            <a:avLst/>
          </a:prstGeom>
          <a:noFill/>
        </p:spPr>
        <p:txBody>
          <a:bodyPr wrap="square" rtlCol="0">
            <a:spAutoFit/>
          </a:bodyPr>
          <a:lstStyle/>
          <a:p>
            <a:pPr algn="r"/>
            <a:r>
              <a:rPr lang="pt-BR" altLang="en-US" b="1">
                <a:solidFill>
                  <a:srgbClr val="657071"/>
                </a:solidFill>
                <a:latin typeface="Fakt Con Pro Bold" panose="02000000000000000000" charset="0"/>
                <a:cs typeface="Fakt Con Pro Bold" panose="02000000000000000000" charset="0"/>
              </a:rPr>
              <a:t>CÓDIGO DE CONDUTA</a:t>
            </a:r>
          </a:p>
          <a:p>
            <a:pPr algn="r"/>
            <a:r>
              <a:rPr lang="pt-BR" altLang="en-US" sz="1000">
                <a:solidFill>
                  <a:srgbClr val="657071"/>
                </a:solidFill>
                <a:latin typeface="Fakt Con Pro Blond" panose="02000000000000000000" charset="0"/>
                <a:cs typeface="Fakt Con Pro Blond" panose="02000000000000000000" charset="0"/>
              </a:rPr>
              <a:t>julho/2024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XX2_SAVIXX"/>
          <p:cNvPicPr>
            <a:picLocks noChangeAspect="1"/>
          </p:cNvPicPr>
          <p:nvPr/>
        </p:nvPicPr>
        <p:blipFill>
          <a:blip r:embed="rId2">
            <a:alphaModFix amt="9000"/>
            <a:extLst>
              <a:ext uri="{96DAC541-7B7A-43D3-8B79-37D633B846F1}">
                <asvg:svgBlip xmlns:asvg="http://schemas.microsoft.com/office/drawing/2016/SVG/main" r:embed="rId3"/>
              </a:ext>
            </a:extLst>
          </a:blip>
          <a:srcRect t="57243" r="44694"/>
          <a:stretch>
            <a:fillRect/>
          </a:stretch>
        </p:blipFill>
        <p:spPr>
          <a:xfrm>
            <a:off x="1202055" y="-179070"/>
            <a:ext cx="5778500" cy="4531995"/>
          </a:xfrm>
          <a:prstGeom prst="rect">
            <a:avLst/>
          </a:prstGeom>
        </p:spPr>
      </p:pic>
      <p:sp>
        <p:nvSpPr>
          <p:cNvPr id="4" name="Text Box 3"/>
          <p:cNvSpPr txBox="1"/>
          <p:nvPr/>
        </p:nvSpPr>
        <p:spPr>
          <a:xfrm>
            <a:off x="1043305" y="1671320"/>
            <a:ext cx="5012690" cy="3294380"/>
          </a:xfrm>
          <a:prstGeom prst="rect">
            <a:avLst/>
          </a:prstGeom>
          <a:noFill/>
        </p:spPr>
        <p:txBody>
          <a:bodyPr wrap="square" rtlCol="0">
            <a:spAutoFit/>
          </a:bodyPr>
          <a:lstStyle/>
          <a:p>
            <a:pPr algn="ctr"/>
            <a:r>
              <a:rPr lang="en-US" sz="1600" b="1">
                <a:latin typeface="Fakt Con Pro Bold" panose="02000000000000000000" charset="0"/>
                <a:cs typeface="Fakt Con Pro Bold" panose="02000000000000000000" charset="0"/>
              </a:rPr>
              <a:t>NOSSO JEITO DE AGIR</a:t>
            </a:r>
          </a:p>
          <a:p>
            <a:pPr algn="ctr"/>
            <a:endParaRPr lang="en-US" sz="1600" b="1">
              <a:latin typeface="Fakt Con Pro Bold" panose="02000000000000000000" charset="0"/>
              <a:cs typeface="Fakt Con Pro Bold" panose="02000000000000000000" charset="0"/>
            </a:endParaRPr>
          </a:p>
          <a:p>
            <a:pPr algn="just">
              <a:lnSpc>
                <a:spcPct val="90000"/>
              </a:lnSpc>
            </a:pPr>
            <a:r>
              <a:rPr lang="en-US" sz="1400" b="1">
                <a:latin typeface="Fakt Con Pro Bold" panose="02000000000000000000" charset="0"/>
                <a:cs typeface="Fakt Con Pro Bold" panose="02000000000000000000" charset="0"/>
              </a:rPr>
              <a:t>COM A COMUNIDADE, ASSOCIAÇÕES DE CLASSE E O PAÍS</a:t>
            </a:r>
          </a:p>
          <a:p>
            <a:pPr algn="just">
              <a:lnSpc>
                <a:spcPct val="90000"/>
              </a:lnSpc>
            </a:pPr>
            <a:endParaRPr lang="en-US" sz="1400">
              <a:latin typeface="Fakt Con Pro Blond" panose="02000000000000000000" charset="0"/>
              <a:cs typeface="Fakt Con Pro Blond" panose="02000000000000000000" charset="0"/>
            </a:endParaRPr>
          </a:p>
          <a:p>
            <a:pPr algn="just">
              <a:lnSpc>
                <a:spcPct val="90000"/>
              </a:lnSpc>
            </a:pPr>
            <a:r>
              <a:rPr lang="en-US" sz="1400">
                <a:latin typeface="Fakt Con Pro Blond" panose="02000000000000000000" charset="0"/>
                <a:cs typeface="Fakt Con Pro Blond" panose="02000000000000000000" charset="0"/>
              </a:rPr>
              <a:t>É igualmente vedado o oferecimento de presentes, brindes e hospitalidades a agentes públicos em geral, assim definidos como qualquer pessoa que ocupe cargo ou função em órgãos ou entidades da Administração Pública, nacional ou estrangeira, direta ou indireta, em todas as esferas.</a:t>
            </a:r>
          </a:p>
          <a:p>
            <a:pPr algn="just">
              <a:lnSpc>
                <a:spcPct val="90000"/>
              </a:lnSpc>
            </a:pPr>
            <a:endParaRPr lang="en-US" sz="1400">
              <a:latin typeface="Fakt Con Pro Blond" panose="02000000000000000000" charset="0"/>
              <a:cs typeface="Fakt Con Pro Blond" panose="02000000000000000000" charset="0"/>
            </a:endParaRPr>
          </a:p>
          <a:p>
            <a:pPr algn="just">
              <a:lnSpc>
                <a:spcPct val="90000"/>
              </a:lnSpc>
            </a:pPr>
            <a:r>
              <a:rPr lang="en-US" sz="1400" b="1">
                <a:latin typeface="Fakt Con Pro Bold" panose="02000000000000000000" charset="0"/>
                <a:cs typeface="Fakt Con Pro Bold" panose="02000000000000000000" charset="0"/>
              </a:rPr>
              <a:t>Negócios com governos e concorrências:</a:t>
            </a:r>
            <a:r>
              <a:rPr lang="en-US" sz="1400">
                <a:latin typeface="Fakt Con Pro Blond" panose="02000000000000000000" charset="0"/>
                <a:cs typeface="Fakt Con Pro Blond" panose="02000000000000000000" charset="0"/>
              </a:rPr>
              <a:t> Respeitamos a autoridade da Administração Pública, em todas as esferas, e sempre manterá relacionamento construtivo com tais autoridades, conforme leis e normas vigentes. A participação em concorrências ou qualquer outra forma de contratação com ente público não poderá significar o afastamento de qualquer dos princípios estabelecidos neste Código. As informações prestadas aos órgãos da Administração Pública devem ser sempre exatas e completas, de acordo com os requisitos estabelecidos.</a:t>
            </a:r>
          </a:p>
        </p:txBody>
      </p:sp>
      <p:pic>
        <p:nvPicPr>
          <p:cNvPr id="22" name="Picture 21" descr="logo_savixx"/>
          <p:cNvPicPr>
            <a:picLocks noChangeAspect="1"/>
          </p:cNvPicPr>
          <p:nvPr/>
        </p:nvPicPr>
        <p:blipFill>
          <a:blip r:embed="rId4"/>
          <a:stretch>
            <a:fillRect/>
          </a:stretch>
        </p:blipFill>
        <p:spPr>
          <a:xfrm>
            <a:off x="1043305" y="483870"/>
            <a:ext cx="1168400" cy="712470"/>
          </a:xfrm>
          <a:prstGeom prst="rect">
            <a:avLst/>
          </a:prstGeom>
        </p:spPr>
      </p:pic>
      <p:sp>
        <p:nvSpPr>
          <p:cNvPr id="5" name="Text Box 4"/>
          <p:cNvSpPr txBox="1"/>
          <p:nvPr/>
        </p:nvSpPr>
        <p:spPr>
          <a:xfrm>
            <a:off x="5357495" y="9174480"/>
            <a:ext cx="698500" cy="245110"/>
          </a:xfrm>
          <a:prstGeom prst="rect">
            <a:avLst/>
          </a:prstGeom>
          <a:noFill/>
        </p:spPr>
        <p:txBody>
          <a:bodyPr wrap="square" rtlCol="0">
            <a:spAutoFit/>
          </a:bodyPr>
          <a:lstStyle/>
          <a:p>
            <a:pPr algn="r"/>
            <a:r>
              <a:rPr lang="pt-BR" altLang="en-US" sz="1000" b="1" dirty="0">
                <a:solidFill>
                  <a:srgbClr val="636E6F"/>
                </a:solidFill>
                <a:latin typeface="+mj-lt"/>
                <a:cs typeface="+mj-lt"/>
              </a:rPr>
              <a:t>// 15</a:t>
            </a:r>
          </a:p>
        </p:txBody>
      </p:sp>
      <p:sp>
        <p:nvSpPr>
          <p:cNvPr id="8" name="Text Box 7"/>
          <p:cNvSpPr txBox="1"/>
          <p:nvPr/>
        </p:nvSpPr>
        <p:spPr>
          <a:xfrm>
            <a:off x="2807970" y="579120"/>
            <a:ext cx="3248025" cy="521970"/>
          </a:xfrm>
          <a:prstGeom prst="rect">
            <a:avLst/>
          </a:prstGeom>
          <a:noFill/>
        </p:spPr>
        <p:txBody>
          <a:bodyPr wrap="square" rtlCol="0">
            <a:spAutoFit/>
          </a:bodyPr>
          <a:lstStyle/>
          <a:p>
            <a:pPr algn="r"/>
            <a:r>
              <a:rPr lang="pt-BR" altLang="en-US" b="1">
                <a:solidFill>
                  <a:srgbClr val="657071"/>
                </a:solidFill>
                <a:latin typeface="Fakt Con Pro Bold" panose="02000000000000000000" charset="0"/>
                <a:cs typeface="Fakt Con Pro Bold" panose="02000000000000000000" charset="0"/>
              </a:rPr>
              <a:t>CÓDIGO DE CONDUTA</a:t>
            </a:r>
          </a:p>
          <a:p>
            <a:pPr algn="r"/>
            <a:r>
              <a:rPr lang="pt-BR" altLang="en-US" sz="1000">
                <a:solidFill>
                  <a:srgbClr val="657071"/>
                </a:solidFill>
                <a:latin typeface="Fakt Con Pro Blond" panose="02000000000000000000" charset="0"/>
                <a:cs typeface="Fakt Con Pro Blond" panose="02000000000000000000" charset="0"/>
              </a:rPr>
              <a:t>julho/2024</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XX2_SAVIXX"/>
          <p:cNvPicPr>
            <a:picLocks noChangeAspect="1"/>
          </p:cNvPicPr>
          <p:nvPr/>
        </p:nvPicPr>
        <p:blipFill>
          <a:blip r:embed="rId2">
            <a:alphaModFix amt="9000"/>
            <a:extLst>
              <a:ext uri="{96DAC541-7B7A-43D3-8B79-37D633B846F1}">
                <asvg:svgBlip xmlns:asvg="http://schemas.microsoft.com/office/drawing/2016/SVG/main" r:embed="rId3"/>
              </a:ext>
            </a:extLst>
          </a:blip>
          <a:srcRect t="57243" r="44694"/>
          <a:stretch>
            <a:fillRect/>
          </a:stretch>
        </p:blipFill>
        <p:spPr>
          <a:xfrm>
            <a:off x="1202055" y="-179070"/>
            <a:ext cx="5778500" cy="4531995"/>
          </a:xfrm>
          <a:prstGeom prst="rect">
            <a:avLst/>
          </a:prstGeom>
        </p:spPr>
      </p:pic>
      <p:sp>
        <p:nvSpPr>
          <p:cNvPr id="4" name="Text Box 3"/>
          <p:cNvSpPr txBox="1"/>
          <p:nvPr/>
        </p:nvSpPr>
        <p:spPr>
          <a:xfrm>
            <a:off x="1043305" y="1671320"/>
            <a:ext cx="5012690" cy="6005830"/>
          </a:xfrm>
          <a:prstGeom prst="rect">
            <a:avLst/>
          </a:prstGeom>
          <a:noFill/>
        </p:spPr>
        <p:txBody>
          <a:bodyPr wrap="square" rtlCol="0">
            <a:spAutoFit/>
          </a:bodyPr>
          <a:lstStyle/>
          <a:p>
            <a:pPr algn="ctr"/>
            <a:r>
              <a:rPr lang="en-US" sz="1600" b="1" dirty="0">
                <a:latin typeface="Fakt Con Pro Bold" panose="02000000000000000000" charset="0"/>
                <a:cs typeface="Fakt Con Pro Bold" panose="02000000000000000000" charset="0"/>
              </a:rPr>
              <a:t>NOSSO JEITO DE AGIR</a:t>
            </a:r>
          </a:p>
          <a:p>
            <a:pPr algn="ctr"/>
            <a:endParaRPr lang="en-US" sz="1600" b="1" dirty="0">
              <a:latin typeface="Fakt Con Pro Bold" panose="02000000000000000000" charset="0"/>
              <a:cs typeface="Fakt Con Pro Bold" panose="02000000000000000000" charset="0"/>
            </a:endParaRPr>
          </a:p>
          <a:p>
            <a:pPr algn="just">
              <a:lnSpc>
                <a:spcPct val="90000"/>
              </a:lnSpc>
            </a:pPr>
            <a:r>
              <a:rPr lang="en-US" sz="1400" b="1" dirty="0">
                <a:latin typeface="Fakt Con Pro Bold" panose="02000000000000000000" charset="0"/>
                <a:cs typeface="Fakt Con Pro Bold" panose="02000000000000000000" charset="0"/>
              </a:rPr>
              <a:t>COM O MEIO AMBIENTE</a:t>
            </a:r>
          </a:p>
          <a:p>
            <a:pPr algn="just">
              <a:lnSpc>
                <a:spcPct val="90000"/>
              </a:lnSpc>
            </a:pPr>
            <a:endParaRPr lang="en-US" sz="1400" dirty="0">
              <a:latin typeface="Fakt Con Pro Blond" panose="02000000000000000000" charset="0"/>
              <a:cs typeface="Fakt Con Pro Blond" panose="02000000000000000000" charset="0"/>
            </a:endParaRPr>
          </a:p>
          <a:p>
            <a:pPr algn="just">
              <a:lnSpc>
                <a:spcPct val="90000"/>
              </a:lnSpc>
            </a:pPr>
            <a:r>
              <a:rPr lang="en-US" sz="1400" b="1" dirty="0" err="1">
                <a:latin typeface="Fakt Con Pro Bold" panose="02000000000000000000" charset="0"/>
                <a:cs typeface="Fakt Con Pro Bold" panose="02000000000000000000" charset="0"/>
              </a:rPr>
              <a:t>Conscientização</a:t>
            </a:r>
            <a:r>
              <a:rPr lang="en-US" sz="1400" b="1" dirty="0">
                <a:latin typeface="Fakt Con Pro Bold" panose="02000000000000000000" charset="0"/>
                <a:cs typeface="Fakt Con Pro Bold" panose="02000000000000000000" charset="0"/>
              </a:rPr>
              <a:t> </a:t>
            </a:r>
            <a:r>
              <a:rPr lang="en-US" sz="1400" b="1" dirty="0" err="1">
                <a:latin typeface="Fakt Con Pro Bold" panose="02000000000000000000" charset="0"/>
                <a:cs typeface="Fakt Con Pro Bold" panose="02000000000000000000" charset="0"/>
              </a:rPr>
              <a:t>ambiental</a:t>
            </a:r>
            <a:r>
              <a:rPr lang="en-US" sz="1400" b="1" dirty="0">
                <a:latin typeface="Fakt Con Pro Bold" panose="02000000000000000000" charset="0"/>
                <a:cs typeface="Fakt Con Pro Bold" panose="02000000000000000000" charset="0"/>
              </a:rPr>
              <a:t>: </a:t>
            </a:r>
            <a:r>
              <a:rPr lang="en-US" sz="1400" dirty="0" err="1">
                <a:latin typeface="Fakt Con Pro Blond" panose="02000000000000000000" charset="0"/>
                <a:cs typeface="Fakt Con Pro Blond" panose="02000000000000000000" charset="0"/>
              </a:rPr>
              <a:t>valorizamos</a:t>
            </a:r>
            <a:r>
              <a:rPr lang="en-US" sz="1400" dirty="0">
                <a:latin typeface="Fakt Con Pro Blond" panose="02000000000000000000" charset="0"/>
                <a:cs typeface="Fakt Con Pro Blond" panose="02000000000000000000" charset="0"/>
              </a:rPr>
              <a:t> a </a:t>
            </a:r>
            <a:r>
              <a:rPr lang="en-US" sz="1400" dirty="0" err="1">
                <a:latin typeface="Fakt Con Pro Blond" panose="02000000000000000000" charset="0"/>
                <a:cs typeface="Fakt Con Pro Blond" panose="02000000000000000000" charset="0"/>
              </a:rPr>
              <a:t>conscientização</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ambiental</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em</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nossos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integrantes</a:t>
            </a:r>
            <a:r>
              <a:rPr lang="en-US" sz="1400" dirty="0">
                <a:latin typeface="Fakt Con Pro Blond" panose="02000000000000000000" charset="0"/>
                <a:cs typeface="Fakt Con Pro Blond" panose="02000000000000000000" charset="0"/>
              </a:rPr>
              <a:t> e </a:t>
            </a:r>
            <a:r>
              <a:rPr lang="en-US" sz="1400" dirty="0" err="1">
                <a:latin typeface="Fakt Con Pro Blond" panose="02000000000000000000" charset="0"/>
                <a:cs typeface="Fakt Con Pro Blond" panose="02000000000000000000" charset="0"/>
              </a:rPr>
              <a:t>buscamos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seguir</a:t>
            </a:r>
            <a:r>
              <a:rPr lang="en-US" sz="1400" dirty="0">
                <a:latin typeface="Fakt Con Pro Blond" panose="02000000000000000000" charset="0"/>
                <a:cs typeface="Fakt Con Pro Blond" panose="02000000000000000000" charset="0"/>
              </a:rPr>
              <a:t> as </a:t>
            </a:r>
            <a:r>
              <a:rPr lang="en-US" sz="1400" dirty="0" err="1">
                <a:latin typeface="Fakt Con Pro Blond" panose="02000000000000000000" charset="0"/>
                <a:cs typeface="Fakt Con Pro Blond" panose="02000000000000000000" charset="0"/>
              </a:rPr>
              <a:t>melhores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práticas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sobre</a:t>
            </a:r>
            <a:r>
              <a:rPr lang="en-US" sz="1400" dirty="0">
                <a:latin typeface="Fakt Con Pro Blond" panose="02000000000000000000" charset="0"/>
                <a:cs typeface="Fakt Con Pro Blond" panose="02000000000000000000" charset="0"/>
              </a:rPr>
              <a:t> o </a:t>
            </a:r>
            <a:r>
              <a:rPr lang="en-US" sz="1400" dirty="0" err="1">
                <a:latin typeface="Fakt Con Pro Blond" panose="02000000000000000000" charset="0"/>
                <a:cs typeface="Fakt Con Pro Blond" panose="02000000000000000000" charset="0"/>
              </a:rPr>
              <a:t>tema</a:t>
            </a:r>
            <a:r>
              <a:rPr lang="en-US" sz="1400" dirty="0">
                <a:latin typeface="Fakt Con Pro Blond" panose="02000000000000000000" charset="0"/>
                <a:cs typeface="Fakt Con Pro Blond" panose="02000000000000000000" charset="0"/>
              </a:rPr>
              <a:t>.</a:t>
            </a:r>
          </a:p>
          <a:p>
            <a:pPr algn="just">
              <a:lnSpc>
                <a:spcPct val="90000"/>
              </a:lnSpc>
            </a:pPr>
            <a:endParaRPr lang="en-US" sz="1400" dirty="0">
              <a:latin typeface="Fakt Con Pro Blond" panose="02000000000000000000" charset="0"/>
              <a:cs typeface="Fakt Con Pro Blond" panose="02000000000000000000" charset="0"/>
            </a:endParaRPr>
          </a:p>
          <a:p>
            <a:pPr algn="just">
              <a:lnSpc>
                <a:spcPct val="90000"/>
              </a:lnSpc>
            </a:pPr>
            <a:endParaRPr lang="en-US" sz="1400" dirty="0">
              <a:latin typeface="Fakt Con Pro Blond" panose="02000000000000000000" charset="0"/>
              <a:cs typeface="Fakt Con Pro Blond" panose="02000000000000000000" charset="0"/>
            </a:endParaRPr>
          </a:p>
          <a:p>
            <a:pPr algn="just">
              <a:lnSpc>
                <a:spcPct val="90000"/>
              </a:lnSpc>
            </a:pPr>
            <a:r>
              <a:rPr lang="en-US" sz="1400" b="1" dirty="0">
                <a:latin typeface="Fakt Con Pro Bold" panose="02000000000000000000" charset="0"/>
                <a:cs typeface="Fakt Con Pro Bold" panose="02000000000000000000" charset="0"/>
              </a:rPr>
              <a:t>CONTABILIDADE E AUDITORIA</a:t>
            </a:r>
          </a:p>
          <a:p>
            <a:pPr algn="just">
              <a:lnSpc>
                <a:spcPct val="90000"/>
              </a:lnSpc>
            </a:pPr>
            <a:endParaRPr lang="en-US" sz="1400" b="1" dirty="0">
              <a:latin typeface="Fakt Con Pro Bold" panose="02000000000000000000" charset="0"/>
              <a:cs typeface="Fakt Con Pro Bold" panose="02000000000000000000" charset="0"/>
            </a:endParaRPr>
          </a:p>
          <a:p>
            <a:pPr algn="just">
              <a:lnSpc>
                <a:spcPct val="90000"/>
              </a:lnSpc>
            </a:pPr>
            <a:r>
              <a:rPr lang="en-US" sz="1400" b="1" dirty="0" err="1">
                <a:latin typeface="Fakt Con Pro Bold" panose="02000000000000000000" charset="0"/>
                <a:cs typeface="Fakt Con Pro Bold" panose="02000000000000000000" charset="0"/>
              </a:rPr>
              <a:t>Registros</a:t>
            </a:r>
            <a:r>
              <a:rPr lang="en-US" sz="1400" b="1" dirty="0">
                <a:latin typeface="Fakt Con Pro Bold" panose="02000000000000000000" charset="0"/>
                <a:cs typeface="Fakt Con Pro Bold" panose="02000000000000000000" charset="0"/>
              </a:rPr>
              <a:t> </a:t>
            </a:r>
            <a:r>
              <a:rPr lang="en-US" sz="1400" b="1" dirty="0" err="1">
                <a:latin typeface="Fakt Con Pro Bold" panose="02000000000000000000" charset="0"/>
                <a:cs typeface="Fakt Con Pro Bold" panose="02000000000000000000" charset="0"/>
              </a:rPr>
              <a:t>contábeis</a:t>
            </a:r>
            <a:r>
              <a:rPr lang="en-US" sz="1400" b="1" dirty="0">
                <a:latin typeface="Fakt Con Pro Bold" panose="02000000000000000000" charset="0"/>
                <a:cs typeface="Fakt Con Pro Bold" panose="02000000000000000000" charset="0"/>
              </a:rPr>
              <a:t>: </a:t>
            </a:r>
            <a:r>
              <a:rPr lang="en-US" sz="1400" dirty="0" err="1">
                <a:latin typeface="Fakt Con Pro Blond" panose="02000000000000000000" charset="0"/>
                <a:cs typeface="Fakt Con Pro Blond" panose="02000000000000000000" charset="0"/>
              </a:rPr>
              <a:t>os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registros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contábeis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devem</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refletir</a:t>
            </a:r>
            <a:r>
              <a:rPr lang="en-US" sz="1400" dirty="0">
                <a:latin typeface="Fakt Con Pro Blond" panose="02000000000000000000" charset="0"/>
                <a:cs typeface="Fakt Con Pro Blond" panose="02000000000000000000" charset="0"/>
              </a:rPr>
              <a:t> de forma </a:t>
            </a:r>
            <a:r>
              <a:rPr lang="en-US" sz="1400" dirty="0" err="1">
                <a:latin typeface="Fakt Con Pro Blond" panose="02000000000000000000" charset="0"/>
                <a:cs typeface="Fakt Con Pro Blond" panose="02000000000000000000" charset="0"/>
              </a:rPr>
              <a:t>precisa</a:t>
            </a:r>
            <a:r>
              <a:rPr lang="en-US" sz="1400" dirty="0">
                <a:latin typeface="Fakt Con Pro Blond" panose="02000000000000000000" charset="0"/>
                <a:cs typeface="Fakt Con Pro Blond" panose="02000000000000000000" charset="0"/>
              </a:rPr>
              <a:t> as </a:t>
            </a:r>
            <a:r>
              <a:rPr lang="en-US" sz="1400" dirty="0" err="1">
                <a:latin typeface="Fakt Con Pro Blond" panose="02000000000000000000" charset="0"/>
                <a:cs typeface="Fakt Con Pro Blond" panose="02000000000000000000" charset="0"/>
              </a:rPr>
              <a:t>operações</a:t>
            </a:r>
            <a:r>
              <a:rPr lang="en-US" sz="1400" dirty="0">
                <a:latin typeface="Fakt Con Pro Blond" panose="02000000000000000000" charset="0"/>
                <a:cs typeface="Fakt Con Pro Blond" panose="02000000000000000000" charset="0"/>
              </a:rPr>
              <a:t> da Savixx. As </a:t>
            </a:r>
            <a:r>
              <a:rPr lang="en-US" sz="1400" dirty="0" err="1">
                <a:latin typeface="Fakt Con Pro Blond" panose="02000000000000000000" charset="0"/>
                <a:cs typeface="Fakt Con Pro Blond" panose="02000000000000000000" charset="0"/>
              </a:rPr>
              <a:t>transações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financeiras</a:t>
            </a:r>
            <a:r>
              <a:rPr lang="en-US" sz="1400" dirty="0">
                <a:latin typeface="Fakt Con Pro Blond" panose="02000000000000000000" charset="0"/>
                <a:cs typeface="Fakt Con Pro Blond" panose="02000000000000000000" charset="0"/>
              </a:rPr>
              <a:t> e </a:t>
            </a:r>
            <a:r>
              <a:rPr lang="en-US" sz="1400" dirty="0" err="1">
                <a:latin typeface="Fakt Con Pro Blond" panose="02000000000000000000" charset="0"/>
                <a:cs typeface="Fakt Con Pro Blond" panose="02000000000000000000" charset="0"/>
              </a:rPr>
              <a:t>comerciais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efetuadas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deverão</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estar</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corretamente</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transcritas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nos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livros</a:t>
            </a:r>
            <a:r>
              <a:rPr lang="en-US" sz="1400" dirty="0">
                <a:latin typeface="Fakt Con Pro Blond" panose="02000000000000000000" charset="0"/>
                <a:cs typeface="Fakt Con Pro Blond" panose="02000000000000000000" charset="0"/>
              </a:rPr>
              <a:t> e </a:t>
            </a:r>
            <a:r>
              <a:rPr lang="en-US" sz="1400" dirty="0" err="1">
                <a:latin typeface="Fakt Con Pro Blond" panose="02000000000000000000" charset="0"/>
                <a:cs typeface="Fakt Con Pro Blond" panose="02000000000000000000" charset="0"/>
              </a:rPr>
              <a:t>registros</a:t>
            </a:r>
            <a:r>
              <a:rPr lang="en-US" sz="1400" dirty="0">
                <a:latin typeface="Fakt Con Pro Blond" panose="02000000000000000000" charset="0"/>
                <a:cs typeface="Fakt Con Pro Blond" panose="02000000000000000000" charset="0"/>
              </a:rPr>
              <a:t> que </a:t>
            </a:r>
            <a:r>
              <a:rPr lang="en-US" sz="1400" dirty="0" err="1">
                <a:latin typeface="Fakt Con Pro Blond" panose="02000000000000000000" charset="0"/>
                <a:cs typeface="Fakt Con Pro Blond" panose="02000000000000000000" charset="0"/>
              </a:rPr>
              <a:t>realizarem</a:t>
            </a:r>
            <a:r>
              <a:rPr lang="en-US" sz="1400" dirty="0">
                <a:latin typeface="Fakt Con Pro Blond" panose="02000000000000000000" charset="0"/>
                <a:cs typeface="Fakt Con Pro Blond" panose="02000000000000000000" charset="0"/>
              </a:rPr>
              <a:t> tais </a:t>
            </a:r>
            <a:r>
              <a:rPr lang="en-US" sz="1400" dirty="0" err="1">
                <a:latin typeface="Fakt Con Pro Blond" panose="02000000000000000000" charset="0"/>
                <a:cs typeface="Fakt Con Pro Blond" panose="02000000000000000000" charset="0"/>
              </a:rPr>
              <a:t>transações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Nenhum</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colaborador</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poderá</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fazer</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acordos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financeiros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irregulares</a:t>
            </a:r>
            <a:r>
              <a:rPr lang="en-US" sz="1400" dirty="0">
                <a:latin typeface="Fakt Con Pro Blond" panose="02000000000000000000" charset="0"/>
                <a:cs typeface="Fakt Con Pro Blond" panose="02000000000000000000" charset="0"/>
              </a:rPr>
              <a:t> com </a:t>
            </a:r>
            <a:r>
              <a:rPr lang="en-US" sz="1400" dirty="0" err="1">
                <a:latin typeface="Fakt Con Pro Blond" panose="02000000000000000000" charset="0"/>
                <a:cs typeface="Fakt Con Pro Blond" panose="02000000000000000000" charset="0"/>
              </a:rPr>
              <a:t>parceiros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realizar</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registros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contábeis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sem</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lastro</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em</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operações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verdadeiras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ou</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deixar</a:t>
            </a:r>
            <a:r>
              <a:rPr lang="en-US" sz="1400" dirty="0">
                <a:latin typeface="Fakt Con Pro Blond" panose="02000000000000000000" charset="0"/>
                <a:cs typeface="Fakt Con Pro Blond" panose="02000000000000000000" charset="0"/>
              </a:rPr>
              <a:t> de registrar </a:t>
            </a:r>
            <a:r>
              <a:rPr lang="en-US" sz="1400" dirty="0" err="1">
                <a:latin typeface="Fakt Con Pro Blond" panose="02000000000000000000" charset="0"/>
                <a:cs typeface="Fakt Con Pro Blond" panose="02000000000000000000" charset="0"/>
              </a:rPr>
              <a:t>lançamentos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contábeis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quando</a:t>
            </a:r>
            <a:r>
              <a:rPr lang="en-US" sz="1400" dirty="0">
                <a:latin typeface="Fakt Con Pro Blond" panose="02000000000000000000" charset="0"/>
                <a:cs typeface="Fakt Con Pro Blond" panose="02000000000000000000" charset="0"/>
              </a:rPr>
              <a:t> da </a:t>
            </a:r>
            <a:r>
              <a:rPr lang="en-US" sz="1400" dirty="0" err="1">
                <a:latin typeface="Fakt Con Pro Blond" panose="02000000000000000000" charset="0"/>
                <a:cs typeface="Fakt Con Pro Blond" panose="02000000000000000000" charset="0"/>
              </a:rPr>
              <a:t>realização</a:t>
            </a:r>
            <a:r>
              <a:rPr lang="en-US" sz="1400" dirty="0">
                <a:latin typeface="Fakt Con Pro Blond" panose="02000000000000000000" charset="0"/>
                <a:cs typeface="Fakt Con Pro Blond" panose="02000000000000000000" charset="0"/>
              </a:rPr>
              <a:t> de tais </a:t>
            </a:r>
            <a:r>
              <a:rPr lang="en-US" sz="1400" dirty="0" err="1">
                <a:latin typeface="Fakt Con Pro Blond" panose="02000000000000000000" charset="0"/>
                <a:cs typeface="Fakt Con Pro Blond" panose="02000000000000000000" charset="0"/>
              </a:rPr>
              <a:t>operações</a:t>
            </a:r>
            <a:r>
              <a:rPr lang="en-US" sz="1400" dirty="0">
                <a:latin typeface="Fakt Con Pro Blond" panose="02000000000000000000" charset="0"/>
                <a:cs typeface="Fakt Con Pro Blond" panose="02000000000000000000" charset="0"/>
              </a:rPr>
              <a:t>.</a:t>
            </a:r>
          </a:p>
          <a:p>
            <a:pPr algn="just">
              <a:lnSpc>
                <a:spcPct val="90000"/>
              </a:lnSpc>
            </a:pPr>
            <a:endParaRPr lang="en-US" sz="1400" dirty="0">
              <a:latin typeface="Fakt Con Pro Blond" panose="02000000000000000000" charset="0"/>
              <a:cs typeface="Fakt Con Pro Blond" panose="02000000000000000000" charset="0"/>
            </a:endParaRPr>
          </a:p>
          <a:p>
            <a:pPr algn="just">
              <a:lnSpc>
                <a:spcPct val="90000"/>
              </a:lnSpc>
            </a:pPr>
            <a:r>
              <a:rPr lang="en-US" sz="1400" b="1" dirty="0" err="1">
                <a:latin typeface="Fakt Con Pro Bold" panose="02000000000000000000" charset="0"/>
                <a:cs typeface="Fakt Con Pro Bold" panose="02000000000000000000" charset="0"/>
              </a:rPr>
              <a:t>Garantia</a:t>
            </a:r>
            <a:r>
              <a:rPr lang="en-US" sz="1400" b="1" dirty="0">
                <a:latin typeface="Fakt Con Pro Bold" panose="02000000000000000000" charset="0"/>
                <a:cs typeface="Fakt Con Pro Bold" panose="02000000000000000000" charset="0"/>
              </a:rPr>
              <a:t> dos </a:t>
            </a:r>
            <a:r>
              <a:rPr lang="en-US" sz="1400" b="1" dirty="0" err="1">
                <a:latin typeface="Fakt Con Pro Bold" panose="02000000000000000000" charset="0"/>
                <a:cs typeface="Fakt Con Pro Bold" panose="02000000000000000000" charset="0"/>
              </a:rPr>
              <a:t>registros</a:t>
            </a:r>
            <a:r>
              <a:rPr lang="en-US" sz="1400" b="1" dirty="0">
                <a:latin typeface="Fakt Con Pro Bold" panose="02000000000000000000" charset="0"/>
                <a:cs typeface="Fakt Con Pro Bold" panose="02000000000000000000" charset="0"/>
              </a:rPr>
              <a:t>:</a:t>
            </a:r>
            <a:r>
              <a:rPr lang="en-US" sz="1400" dirty="0">
                <a:latin typeface="Fakt Con Pro Blond" panose="02000000000000000000" charset="0"/>
                <a:cs typeface="Fakt Con Pro Blond" panose="02000000000000000000" charset="0"/>
              </a:rPr>
              <a:t> a </a:t>
            </a:r>
            <a:r>
              <a:rPr lang="en-US" sz="1400" dirty="0" err="1">
                <a:latin typeface="Fakt Con Pro Blond" panose="02000000000000000000" charset="0"/>
                <a:cs typeface="Fakt Con Pro Blond" panose="02000000000000000000" charset="0"/>
              </a:rPr>
              <a:t>garantia</a:t>
            </a:r>
            <a:r>
              <a:rPr lang="en-US" sz="1400" dirty="0">
                <a:latin typeface="Fakt Con Pro Blond" panose="02000000000000000000" charset="0"/>
                <a:cs typeface="Fakt Con Pro Blond" panose="02000000000000000000" charset="0"/>
              </a:rPr>
              <a:t> dos </a:t>
            </a:r>
            <a:r>
              <a:rPr lang="en-US" sz="1400" dirty="0" err="1">
                <a:latin typeface="Fakt Con Pro Blond" panose="02000000000000000000" charset="0"/>
                <a:cs typeface="Fakt Con Pro Blond" panose="02000000000000000000" charset="0"/>
              </a:rPr>
              <a:t>registros</a:t>
            </a:r>
            <a:r>
              <a:rPr lang="en-US" sz="1400" dirty="0">
                <a:latin typeface="Fakt Con Pro Blond" panose="02000000000000000000" charset="0"/>
                <a:cs typeface="Fakt Con Pro Blond" panose="02000000000000000000" charset="0"/>
              </a:rPr>
              <a:t> é de </a:t>
            </a:r>
            <a:r>
              <a:rPr lang="en-US" sz="1400" dirty="0" err="1">
                <a:latin typeface="Fakt Con Pro Blond" panose="02000000000000000000" charset="0"/>
                <a:cs typeface="Fakt Con Pro Blond" panose="02000000000000000000" charset="0"/>
              </a:rPr>
              <a:t>responsabilidade</a:t>
            </a:r>
            <a:r>
              <a:rPr lang="en-US" sz="1400" dirty="0">
                <a:latin typeface="Fakt Con Pro Blond" panose="02000000000000000000" charset="0"/>
                <a:cs typeface="Fakt Con Pro Blond" panose="02000000000000000000" charset="0"/>
              </a:rPr>
              <a:t> de </a:t>
            </a:r>
            <a:r>
              <a:rPr lang="en-US" sz="1400" dirty="0" err="1">
                <a:latin typeface="Fakt Con Pro Blond" panose="02000000000000000000" charset="0"/>
                <a:cs typeface="Fakt Con Pro Blond" panose="02000000000000000000" charset="0"/>
              </a:rPr>
              <a:t>todos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os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integrantes</a:t>
            </a:r>
            <a:r>
              <a:rPr lang="en-US" sz="1400" dirty="0">
                <a:latin typeface="Fakt Con Pro Blond" panose="02000000000000000000" charset="0"/>
                <a:cs typeface="Fakt Con Pro Blond" panose="02000000000000000000" charset="0"/>
              </a:rPr>
              <a:t> da </a:t>
            </a:r>
            <a:r>
              <a:rPr lang="en-US" sz="1400" dirty="0" err="1">
                <a:latin typeface="Fakt Con Pro Blond" panose="02000000000000000000" charset="0"/>
                <a:cs typeface="Fakt Con Pro Blond" panose="02000000000000000000" charset="0"/>
              </a:rPr>
              <a:t>organização</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Todos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os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balanços</a:t>
            </a:r>
            <a:r>
              <a:rPr lang="en-US" sz="1400" dirty="0">
                <a:latin typeface="Fakt Con Pro Blond" panose="02000000000000000000" charset="0"/>
                <a:cs typeface="Fakt Con Pro Blond" panose="02000000000000000000" charset="0"/>
              </a:rPr>
              <a:t> e as </a:t>
            </a:r>
            <a:r>
              <a:rPr lang="en-US" sz="1400" dirty="0" err="1">
                <a:latin typeface="Fakt Con Pro Blond" panose="02000000000000000000" charset="0"/>
                <a:cs typeface="Fakt Con Pro Blond" panose="02000000000000000000" charset="0"/>
              </a:rPr>
              <a:t>demais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demonstrações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financeiras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devem</a:t>
            </a:r>
            <a:r>
              <a:rPr lang="en-US" sz="1400" dirty="0">
                <a:latin typeface="Fakt Con Pro Blond" panose="02000000000000000000" charset="0"/>
                <a:cs typeface="Fakt Con Pro Blond" panose="02000000000000000000" charset="0"/>
              </a:rPr>
              <a:t> ser </a:t>
            </a:r>
            <a:r>
              <a:rPr lang="en-US" sz="1400" dirty="0" err="1">
                <a:latin typeface="Fakt Con Pro Blond" panose="02000000000000000000" charset="0"/>
                <a:cs typeface="Fakt Con Pro Blond" panose="02000000000000000000" charset="0"/>
              </a:rPr>
              <a:t>suportados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por</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documentação</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apropriada</a:t>
            </a:r>
            <a:r>
              <a:rPr lang="en-US" sz="1400" dirty="0">
                <a:latin typeface="Fakt Con Pro Blond" panose="02000000000000000000" charset="0"/>
                <a:cs typeface="Fakt Con Pro Blond" panose="02000000000000000000" charset="0"/>
              </a:rPr>
              <a:t> e </a:t>
            </a:r>
            <a:r>
              <a:rPr lang="en-US" sz="1400" dirty="0" err="1">
                <a:latin typeface="Fakt Con Pro Blond" panose="02000000000000000000" charset="0"/>
                <a:cs typeface="Fakt Con Pro Blond" panose="02000000000000000000" charset="0"/>
              </a:rPr>
              <a:t>correta</a:t>
            </a:r>
            <a:r>
              <a:rPr lang="en-US" sz="1400" dirty="0">
                <a:latin typeface="Fakt Con Pro Blond" panose="02000000000000000000" charset="0"/>
                <a:cs typeface="Fakt Con Pro Blond" panose="02000000000000000000" charset="0"/>
              </a:rPr>
              <a:t>.</a:t>
            </a:r>
          </a:p>
          <a:p>
            <a:pPr algn="just">
              <a:lnSpc>
                <a:spcPct val="90000"/>
              </a:lnSpc>
            </a:pPr>
            <a:endParaRPr lang="en-US" sz="1400" dirty="0">
              <a:latin typeface="Fakt Con Pro Blond" panose="02000000000000000000" charset="0"/>
              <a:cs typeface="Fakt Con Pro Blond" panose="02000000000000000000" charset="0"/>
            </a:endParaRPr>
          </a:p>
          <a:p>
            <a:pPr algn="just">
              <a:lnSpc>
                <a:spcPct val="90000"/>
              </a:lnSpc>
            </a:pPr>
            <a:r>
              <a:rPr lang="en-US" sz="1400" b="1" dirty="0" err="1">
                <a:latin typeface="Fakt Con Pro Bold" panose="02000000000000000000" charset="0"/>
                <a:cs typeface="Fakt Con Pro Bold" panose="02000000000000000000" charset="0"/>
              </a:rPr>
              <a:t>Relatórios</a:t>
            </a:r>
            <a:r>
              <a:rPr lang="en-US" sz="1400" b="1" dirty="0">
                <a:latin typeface="Fakt Con Pro Bold" panose="02000000000000000000" charset="0"/>
                <a:cs typeface="Fakt Con Pro Bold" panose="02000000000000000000" charset="0"/>
              </a:rPr>
              <a:t> </a:t>
            </a:r>
            <a:r>
              <a:rPr lang="en-US" sz="1400" b="1" dirty="0" err="1">
                <a:latin typeface="Fakt Con Pro Bold" panose="02000000000000000000" charset="0"/>
                <a:cs typeface="Fakt Con Pro Bold" panose="02000000000000000000" charset="0"/>
              </a:rPr>
              <a:t>financeiros</a:t>
            </a:r>
            <a:r>
              <a:rPr lang="en-US" sz="1400" b="1" dirty="0">
                <a:latin typeface="Fakt Con Pro Bold" panose="02000000000000000000" charset="0"/>
                <a:cs typeface="Fakt Con Pro Bold" panose="02000000000000000000" charset="0"/>
              </a:rPr>
              <a:t>:</a:t>
            </a:r>
            <a:r>
              <a:rPr lang="en-US" sz="1400" dirty="0">
                <a:latin typeface="Fakt Con Pro Blond" panose="02000000000000000000" charset="0"/>
                <a:cs typeface="Fakt Con Pro Blond" panose="02000000000000000000" charset="0"/>
              </a:rPr>
              <a:t> é </a:t>
            </a:r>
            <a:r>
              <a:rPr lang="en-US" sz="1400" dirty="0" err="1">
                <a:latin typeface="Fakt Con Pro Blond" panose="02000000000000000000" charset="0"/>
                <a:cs typeface="Fakt Con Pro Blond" panose="02000000000000000000" charset="0"/>
              </a:rPr>
              <a:t>importante</a:t>
            </a:r>
            <a:r>
              <a:rPr lang="en-US" sz="1400" dirty="0">
                <a:latin typeface="Fakt Con Pro Blond" panose="02000000000000000000" charset="0"/>
                <a:cs typeface="Fakt Con Pro Blond" panose="02000000000000000000" charset="0"/>
              </a:rPr>
              <a:t> que </a:t>
            </a:r>
            <a:r>
              <a:rPr lang="en-US" sz="1400" dirty="0" err="1">
                <a:latin typeface="Fakt Con Pro Blond" panose="02000000000000000000" charset="0"/>
                <a:cs typeface="Fakt Con Pro Blond" panose="02000000000000000000" charset="0"/>
              </a:rPr>
              <a:t>todos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os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relatórios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financeiros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sejam</a:t>
            </a:r>
            <a:r>
              <a:rPr lang="en-US" sz="1400" dirty="0">
                <a:latin typeface="Fakt Con Pro Blond" panose="02000000000000000000" charset="0"/>
                <a:cs typeface="Fakt Con Pro Blond" panose="02000000000000000000" charset="0"/>
              </a:rPr>
              <a:t> claros e </a:t>
            </a:r>
            <a:r>
              <a:rPr lang="en-US" sz="1400" dirty="0" err="1">
                <a:latin typeface="Fakt Con Pro Blond" panose="02000000000000000000" charset="0"/>
                <a:cs typeface="Fakt Con Pro Blond" panose="02000000000000000000" charset="0"/>
              </a:rPr>
              <a:t>entregues</a:t>
            </a:r>
            <a:r>
              <a:rPr lang="en-US" sz="1400" dirty="0">
                <a:latin typeface="Fakt Con Pro Blond" panose="02000000000000000000" charset="0"/>
                <a:cs typeface="Fakt Con Pro Blond" panose="02000000000000000000" charset="0"/>
              </a:rPr>
              <a:t> para as </a:t>
            </a:r>
            <a:r>
              <a:rPr lang="en-US" sz="1400" dirty="0" err="1">
                <a:latin typeface="Fakt Con Pro Blond" panose="02000000000000000000" charset="0"/>
                <a:cs typeface="Fakt Con Pro Blond" panose="02000000000000000000" charset="0"/>
              </a:rPr>
              <a:t>auditorias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Devemos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respeitar</a:t>
            </a:r>
            <a:r>
              <a:rPr lang="en-US" sz="1400" dirty="0">
                <a:latin typeface="Fakt Con Pro Blond" panose="02000000000000000000" charset="0"/>
                <a:cs typeface="Fakt Con Pro Blond" panose="02000000000000000000" charset="0"/>
              </a:rPr>
              <a:t> a </a:t>
            </a:r>
            <a:r>
              <a:rPr lang="en-US" sz="1400" dirty="0" err="1">
                <a:latin typeface="Fakt Con Pro Blond" panose="02000000000000000000" charset="0"/>
                <a:cs typeface="Fakt Con Pro Blond" panose="02000000000000000000" charset="0"/>
              </a:rPr>
              <a:t>legislação</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corrente</a:t>
            </a:r>
            <a:r>
              <a:rPr lang="en-US" sz="1400" dirty="0">
                <a:latin typeface="Fakt Con Pro Blond" panose="02000000000000000000" charset="0"/>
                <a:cs typeface="Fakt Con Pro Blond" panose="02000000000000000000" charset="0"/>
              </a:rPr>
              <a:t> e </a:t>
            </a:r>
            <a:r>
              <a:rPr lang="en-US" sz="1400" dirty="0" err="1">
                <a:latin typeface="Fakt Con Pro Blond" panose="02000000000000000000" charset="0"/>
                <a:cs typeface="Fakt Con Pro Blond" panose="02000000000000000000" charset="0"/>
              </a:rPr>
              <a:t>não</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permitir</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iniciativas</a:t>
            </a:r>
            <a:r>
              <a:rPr lang="en-US" sz="1400" dirty="0">
                <a:latin typeface="Fakt Con Pro Blond" panose="02000000000000000000" charset="0"/>
                <a:cs typeface="Fakt Con Pro Blond" panose="02000000000000000000" charset="0"/>
              </a:rPr>
              <a:t> que </a:t>
            </a:r>
            <a:r>
              <a:rPr lang="en-US" sz="1400" dirty="0" err="1">
                <a:latin typeface="Fakt Con Pro Blond" panose="02000000000000000000" charset="0"/>
                <a:cs typeface="Fakt Con Pro Blond" panose="02000000000000000000" charset="0"/>
              </a:rPr>
              <a:t>visem</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sonegar</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impostos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burlar</a:t>
            </a:r>
            <a:r>
              <a:rPr lang="en-US" sz="1400" dirty="0">
                <a:latin typeface="Fakt Con Pro Blond" panose="02000000000000000000" charset="0"/>
                <a:cs typeface="Fakt Con Pro Blond" panose="02000000000000000000" charset="0"/>
              </a:rPr>
              <a:t> leis, </a:t>
            </a:r>
            <a:r>
              <a:rPr lang="en-US" sz="1400" dirty="0" err="1">
                <a:latin typeface="Fakt Con Pro Blond" panose="02000000000000000000" charset="0"/>
                <a:cs typeface="Fakt Con Pro Blond" panose="02000000000000000000" charset="0"/>
              </a:rPr>
              <a:t>normas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fiscais</a:t>
            </a:r>
            <a:r>
              <a:rPr lang="en-US" sz="1400" dirty="0">
                <a:latin typeface="Fakt Con Pro Blond" panose="02000000000000000000" charset="0"/>
                <a:cs typeface="Fakt Con Pro Blond" panose="02000000000000000000" charset="0"/>
              </a:rPr>
              <a:t> e </a:t>
            </a:r>
            <a:r>
              <a:rPr lang="en-US" sz="1400" dirty="0" err="1">
                <a:latin typeface="Fakt Con Pro Blond" panose="02000000000000000000" charset="0"/>
                <a:cs typeface="Fakt Con Pro Blond" panose="02000000000000000000" charset="0"/>
              </a:rPr>
              <a:t>monetárias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aplicáveis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Os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pagamentos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devem</a:t>
            </a:r>
            <a:r>
              <a:rPr lang="en-US" sz="1400" dirty="0">
                <a:latin typeface="Fakt Con Pro Blond" panose="02000000000000000000" charset="0"/>
                <a:cs typeface="Fakt Con Pro Blond" panose="02000000000000000000" charset="0"/>
              </a:rPr>
              <a:t> ser </a:t>
            </a:r>
            <a:r>
              <a:rPr lang="en-US" sz="1400" dirty="0" err="1">
                <a:latin typeface="Fakt Con Pro Blond" panose="02000000000000000000" charset="0"/>
                <a:cs typeface="Fakt Con Pro Blond" panose="02000000000000000000" charset="0"/>
              </a:rPr>
              <a:t>feitos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apenas</a:t>
            </a:r>
            <a:r>
              <a:rPr lang="en-US" sz="1400" dirty="0">
                <a:latin typeface="Fakt Con Pro Blond" panose="02000000000000000000" charset="0"/>
                <a:cs typeface="Fakt Con Pro Blond" panose="02000000000000000000" charset="0"/>
              </a:rPr>
              <a:t> à </a:t>
            </a:r>
            <a:r>
              <a:rPr lang="en-US" sz="1400" dirty="0" err="1">
                <a:latin typeface="Fakt Con Pro Blond" panose="02000000000000000000" charset="0"/>
                <a:cs typeface="Fakt Con Pro Blond" panose="02000000000000000000" charset="0"/>
              </a:rPr>
              <a:t>pessoa</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física</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ou</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jurídica</a:t>
            </a:r>
            <a:r>
              <a:rPr lang="en-US" sz="1400" dirty="0">
                <a:latin typeface="Fakt Con Pro Blond" panose="02000000000000000000" charset="0"/>
                <a:cs typeface="Fakt Con Pro Blond" panose="02000000000000000000" charset="0"/>
              </a:rPr>
              <a:t> que </a:t>
            </a:r>
            <a:r>
              <a:rPr lang="en-US" sz="1400" dirty="0" err="1">
                <a:latin typeface="Fakt Con Pro Blond" panose="02000000000000000000" charset="0"/>
                <a:cs typeface="Fakt Con Pro Blond" panose="02000000000000000000" charset="0"/>
              </a:rPr>
              <a:t>realmente</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forneceu</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os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produtos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serviços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correspondentes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exceto</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quando</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houver</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documentação</a:t>
            </a:r>
            <a:r>
              <a:rPr lang="en-US" sz="1400" dirty="0">
                <a:latin typeface="Fakt Con Pro Blond" panose="02000000000000000000" charset="0"/>
                <a:cs typeface="Fakt Con Pro Blond" panose="02000000000000000000" charset="0"/>
              </a:rPr>
              <a:t> que </a:t>
            </a:r>
            <a:r>
              <a:rPr lang="en-US" sz="1400" dirty="0" err="1">
                <a:latin typeface="Fakt Con Pro Blond" panose="02000000000000000000" charset="0"/>
                <a:cs typeface="Fakt Con Pro Blond" panose="02000000000000000000" charset="0"/>
              </a:rPr>
              <a:t>permita</a:t>
            </a:r>
            <a:r>
              <a:rPr lang="en-US" sz="1400" dirty="0">
                <a:latin typeface="Fakt Con Pro Blond" panose="02000000000000000000" charset="0"/>
                <a:cs typeface="Fakt Con Pro Blond" panose="02000000000000000000" charset="0"/>
              </a:rPr>
              <a:t>. A </a:t>
            </a:r>
            <a:r>
              <a:rPr lang="en-US" sz="1400" dirty="0" err="1">
                <a:latin typeface="Fakt Con Pro Blond" panose="02000000000000000000" charset="0"/>
                <a:cs typeface="Fakt Con Pro Blond" panose="02000000000000000000" charset="0"/>
              </a:rPr>
              <a:t>documentação</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relativa</a:t>
            </a:r>
            <a:r>
              <a:rPr lang="en-US" sz="1400" dirty="0">
                <a:latin typeface="Fakt Con Pro Blond" panose="02000000000000000000" charset="0"/>
                <a:cs typeface="Fakt Con Pro Blond" panose="02000000000000000000" charset="0"/>
              </a:rPr>
              <a:t> a </a:t>
            </a:r>
            <a:r>
              <a:rPr lang="en-US" sz="1400" dirty="0" err="1">
                <a:latin typeface="Fakt Con Pro Blond" panose="02000000000000000000" charset="0"/>
                <a:cs typeface="Fakt Con Pro Blond" panose="02000000000000000000" charset="0"/>
              </a:rPr>
              <a:t>todo</a:t>
            </a:r>
            <a:r>
              <a:rPr lang="en-US" sz="1400" dirty="0">
                <a:latin typeface="Fakt Con Pro Blond" panose="02000000000000000000" charset="0"/>
                <a:cs typeface="Fakt Con Pro Blond" panose="02000000000000000000" charset="0"/>
              </a:rPr>
              <a:t> e </a:t>
            </a:r>
            <a:r>
              <a:rPr lang="en-US" sz="1400" dirty="0" err="1">
                <a:latin typeface="Fakt Con Pro Blond" panose="02000000000000000000" charset="0"/>
                <a:cs typeface="Fakt Con Pro Blond" panose="02000000000000000000" charset="0"/>
              </a:rPr>
              <a:t>qualquer</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pagamento</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realizado</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ou</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recebido</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deverá</a:t>
            </a:r>
            <a:r>
              <a:rPr lang="en-US" sz="1400" dirty="0">
                <a:latin typeface="Fakt Con Pro Blond" panose="02000000000000000000" charset="0"/>
                <a:cs typeface="Fakt Con Pro Blond" panose="02000000000000000000" charset="0"/>
              </a:rPr>
              <a:t> ser </a:t>
            </a:r>
            <a:r>
              <a:rPr lang="en-US" sz="1400" dirty="0" err="1">
                <a:latin typeface="Fakt Con Pro Blond" panose="02000000000000000000" charset="0"/>
                <a:cs typeface="Fakt Con Pro Blond" panose="02000000000000000000" charset="0"/>
              </a:rPr>
              <a:t>disponibilizada</a:t>
            </a:r>
            <a:r>
              <a:rPr lang="en-US" sz="1400" dirty="0">
                <a:latin typeface="Fakt Con Pro Blond" panose="02000000000000000000" charset="0"/>
                <a:cs typeface="Fakt Con Pro Blond" panose="02000000000000000000" charset="0"/>
              </a:rPr>
              <a:t> à </a:t>
            </a:r>
            <a:r>
              <a:rPr lang="en-US" sz="1400" dirty="0" err="1">
                <a:latin typeface="Fakt Con Pro Blond" panose="02000000000000000000" charset="0"/>
                <a:cs typeface="Fakt Con Pro Blond" panose="02000000000000000000" charset="0"/>
              </a:rPr>
              <a:t>área</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financeira</a:t>
            </a:r>
            <a:r>
              <a:rPr lang="en-US" sz="1400" dirty="0">
                <a:latin typeface="Fakt Con Pro Blond" panose="02000000000000000000" charset="0"/>
                <a:cs typeface="Fakt Con Pro Blond" panose="02000000000000000000" charset="0"/>
              </a:rPr>
              <a:t> e </a:t>
            </a:r>
            <a:r>
              <a:rPr lang="en-US" sz="1400" dirty="0" err="1">
                <a:latin typeface="Fakt Con Pro Blond" panose="02000000000000000000" charset="0"/>
                <a:cs typeface="Fakt Con Pro Blond" panose="02000000000000000000" charset="0"/>
              </a:rPr>
              <a:t>contábil</a:t>
            </a:r>
            <a:r>
              <a:rPr lang="en-US" sz="1400" dirty="0">
                <a:latin typeface="Fakt Con Pro Blond" panose="02000000000000000000" charset="0"/>
                <a:cs typeface="Fakt Con Pro Blond" panose="02000000000000000000" charset="0"/>
              </a:rPr>
              <a:t> e </a:t>
            </a:r>
            <a:r>
              <a:rPr lang="en-US" sz="1400" dirty="0" err="1">
                <a:latin typeface="Fakt Con Pro Blond" panose="02000000000000000000" charset="0"/>
                <a:cs typeface="Fakt Con Pro Blond" panose="02000000000000000000" charset="0"/>
              </a:rPr>
              <a:t>deverá</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permanecer</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em</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arquivo</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pelo</a:t>
            </a:r>
            <a:r>
              <a:rPr lang="en-US" sz="1400" dirty="0">
                <a:latin typeface="Fakt Con Pro Blond" panose="02000000000000000000" charset="0"/>
                <a:cs typeface="Fakt Con Pro Blond" panose="02000000000000000000" charset="0"/>
              </a:rPr>
              <a:t> tempo </a:t>
            </a:r>
            <a:r>
              <a:rPr lang="en-US" sz="1400" dirty="0" err="1">
                <a:latin typeface="Fakt Con Pro Blond" panose="02000000000000000000" charset="0"/>
                <a:cs typeface="Fakt Con Pro Blond" panose="02000000000000000000" charset="0"/>
              </a:rPr>
              <a:t>exigido</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por</a:t>
            </a:r>
            <a:r>
              <a:rPr lang="en-US" sz="1400" dirty="0">
                <a:latin typeface="Fakt Con Pro Blond" panose="02000000000000000000" charset="0"/>
                <a:cs typeface="Fakt Con Pro Blond" panose="02000000000000000000" charset="0"/>
              </a:rPr>
              <a:t> lei </a:t>
            </a:r>
            <a:r>
              <a:rPr lang="en-US" sz="1400" dirty="0" err="1">
                <a:latin typeface="Fakt Con Pro Blond" panose="02000000000000000000" charset="0"/>
                <a:cs typeface="Fakt Con Pro Blond" panose="02000000000000000000" charset="0"/>
              </a:rPr>
              <a:t>ou</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por</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regulamento</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aplicável</a:t>
            </a:r>
            <a:r>
              <a:rPr lang="en-US" sz="1400" dirty="0">
                <a:latin typeface="Fakt Con Pro Blond" panose="02000000000000000000" charset="0"/>
                <a:cs typeface="Fakt Con Pro Blond" panose="02000000000000000000" charset="0"/>
              </a:rPr>
              <a:t>.</a:t>
            </a:r>
          </a:p>
        </p:txBody>
      </p:sp>
      <p:pic>
        <p:nvPicPr>
          <p:cNvPr id="22" name="Picture 21" descr="logo_savixx"/>
          <p:cNvPicPr>
            <a:picLocks noChangeAspect="1"/>
          </p:cNvPicPr>
          <p:nvPr/>
        </p:nvPicPr>
        <p:blipFill>
          <a:blip r:embed="rId4"/>
          <a:stretch>
            <a:fillRect/>
          </a:stretch>
        </p:blipFill>
        <p:spPr>
          <a:xfrm>
            <a:off x="1043305" y="483870"/>
            <a:ext cx="1168400" cy="712470"/>
          </a:xfrm>
          <a:prstGeom prst="rect">
            <a:avLst/>
          </a:prstGeom>
        </p:spPr>
      </p:pic>
      <p:sp>
        <p:nvSpPr>
          <p:cNvPr id="5" name="Text Box 4"/>
          <p:cNvSpPr txBox="1"/>
          <p:nvPr/>
        </p:nvSpPr>
        <p:spPr>
          <a:xfrm>
            <a:off x="5357495" y="9174480"/>
            <a:ext cx="698500" cy="245110"/>
          </a:xfrm>
          <a:prstGeom prst="rect">
            <a:avLst/>
          </a:prstGeom>
          <a:noFill/>
        </p:spPr>
        <p:txBody>
          <a:bodyPr wrap="square" rtlCol="0">
            <a:spAutoFit/>
          </a:bodyPr>
          <a:lstStyle/>
          <a:p>
            <a:pPr algn="r"/>
            <a:r>
              <a:rPr lang="pt-BR" altLang="en-US" sz="1000" b="1" dirty="0">
                <a:solidFill>
                  <a:srgbClr val="636E6F"/>
                </a:solidFill>
                <a:latin typeface="+mj-lt"/>
                <a:cs typeface="+mj-lt"/>
              </a:rPr>
              <a:t>// 16</a:t>
            </a:r>
          </a:p>
        </p:txBody>
      </p:sp>
      <p:sp>
        <p:nvSpPr>
          <p:cNvPr id="8" name="Text Box 7"/>
          <p:cNvSpPr txBox="1"/>
          <p:nvPr/>
        </p:nvSpPr>
        <p:spPr>
          <a:xfrm>
            <a:off x="2807970" y="579120"/>
            <a:ext cx="3248025" cy="521970"/>
          </a:xfrm>
          <a:prstGeom prst="rect">
            <a:avLst/>
          </a:prstGeom>
          <a:noFill/>
        </p:spPr>
        <p:txBody>
          <a:bodyPr wrap="square" rtlCol="0">
            <a:spAutoFit/>
          </a:bodyPr>
          <a:lstStyle/>
          <a:p>
            <a:pPr algn="r"/>
            <a:r>
              <a:rPr lang="pt-BR" altLang="en-US" b="1">
                <a:solidFill>
                  <a:srgbClr val="657071"/>
                </a:solidFill>
                <a:latin typeface="Fakt Con Pro Bold" panose="02000000000000000000" charset="0"/>
                <a:cs typeface="Fakt Con Pro Bold" panose="02000000000000000000" charset="0"/>
              </a:rPr>
              <a:t>CÓDIGO DE CONDUTA</a:t>
            </a:r>
          </a:p>
          <a:p>
            <a:pPr algn="r"/>
            <a:r>
              <a:rPr lang="pt-BR" altLang="en-US" sz="1000">
                <a:solidFill>
                  <a:srgbClr val="657071"/>
                </a:solidFill>
                <a:latin typeface="Fakt Con Pro Blond" panose="02000000000000000000" charset="0"/>
                <a:cs typeface="Fakt Con Pro Blond" panose="02000000000000000000" charset="0"/>
              </a:rPr>
              <a:t>julho/2024</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XX2_SAVIXX"/>
          <p:cNvPicPr>
            <a:picLocks noChangeAspect="1"/>
          </p:cNvPicPr>
          <p:nvPr/>
        </p:nvPicPr>
        <p:blipFill>
          <a:blip r:embed="rId2">
            <a:alphaModFix amt="9000"/>
            <a:extLst>
              <a:ext uri="{96DAC541-7B7A-43D3-8B79-37D633B846F1}">
                <asvg:svgBlip xmlns:asvg="http://schemas.microsoft.com/office/drawing/2016/SVG/main" r:embed="rId3"/>
              </a:ext>
            </a:extLst>
          </a:blip>
          <a:srcRect t="57243" r="44694"/>
          <a:stretch>
            <a:fillRect/>
          </a:stretch>
        </p:blipFill>
        <p:spPr>
          <a:xfrm>
            <a:off x="1202055" y="-179070"/>
            <a:ext cx="5778500" cy="4531995"/>
          </a:xfrm>
          <a:prstGeom prst="rect">
            <a:avLst/>
          </a:prstGeom>
        </p:spPr>
      </p:pic>
      <p:sp>
        <p:nvSpPr>
          <p:cNvPr id="4" name="Text Box 3"/>
          <p:cNvSpPr txBox="1"/>
          <p:nvPr/>
        </p:nvSpPr>
        <p:spPr>
          <a:xfrm>
            <a:off x="1043305" y="1671320"/>
            <a:ext cx="5012690" cy="7595926"/>
          </a:xfrm>
          <a:prstGeom prst="rect">
            <a:avLst/>
          </a:prstGeom>
          <a:noFill/>
        </p:spPr>
        <p:txBody>
          <a:bodyPr wrap="square" rtlCol="0">
            <a:spAutoFit/>
          </a:bodyPr>
          <a:lstStyle/>
          <a:p>
            <a:pPr algn="ctr">
              <a:lnSpc>
                <a:spcPct val="90000"/>
              </a:lnSpc>
            </a:pPr>
            <a:r>
              <a:rPr lang="en-US" sz="1600" b="1" dirty="0">
                <a:latin typeface="Fakt Con Pro Bold" panose="02000000000000000000" charset="0"/>
                <a:cs typeface="Fakt Con Pro Bold" panose="02000000000000000000" charset="0"/>
              </a:rPr>
              <a:t>DÚVIDAS E REPORTES</a:t>
            </a:r>
          </a:p>
          <a:p>
            <a:pPr algn="just">
              <a:lnSpc>
                <a:spcPct val="90000"/>
              </a:lnSpc>
            </a:pPr>
            <a:endParaRPr lang="en-US" sz="1400" dirty="0">
              <a:latin typeface="Fakt Con Pro Blond" panose="02000000000000000000" charset="0"/>
              <a:cs typeface="Fakt Con Pro Blond" panose="02000000000000000000" charset="0"/>
            </a:endParaRPr>
          </a:p>
          <a:p>
            <a:pPr algn="just">
              <a:lnSpc>
                <a:spcPct val="90000"/>
              </a:lnSpc>
            </a:pPr>
            <a:r>
              <a:rPr lang="en-US" sz="1400" dirty="0" err="1">
                <a:latin typeface="Fakt Con Pro Blond" panose="02000000000000000000" charset="0"/>
                <a:cs typeface="Fakt Con Pro Blond" panose="02000000000000000000" charset="0"/>
              </a:rPr>
              <a:t>Qualquer</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conduta</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suspeita</a:t>
            </a:r>
            <a:r>
              <a:rPr lang="en-US" sz="1400" dirty="0">
                <a:latin typeface="Fakt Con Pro Blond" panose="02000000000000000000" charset="0"/>
                <a:cs typeface="Fakt Con Pro Blond" panose="02000000000000000000" charset="0"/>
              </a:rPr>
              <a:t> que </a:t>
            </a:r>
            <a:r>
              <a:rPr lang="en-US" sz="1400" dirty="0" err="1">
                <a:latin typeface="Fakt Con Pro Blond" panose="02000000000000000000" charset="0"/>
                <a:cs typeface="Fakt Con Pro Blond" panose="02000000000000000000" charset="0"/>
              </a:rPr>
              <a:t>possa</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representar</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descumprimento</a:t>
            </a:r>
            <a:r>
              <a:rPr lang="en-US" sz="1400" dirty="0">
                <a:latin typeface="Fakt Con Pro Blond" panose="02000000000000000000" charset="0"/>
                <a:cs typeface="Fakt Con Pro Blond" panose="02000000000000000000" charset="0"/>
              </a:rPr>
              <a:t> da lei, </a:t>
            </a:r>
            <a:r>
              <a:rPr lang="en-US" sz="1400" dirty="0" err="1">
                <a:latin typeface="Fakt Con Pro Blond" panose="02000000000000000000" charset="0"/>
                <a:cs typeface="Fakt Con Pro Blond" panose="02000000000000000000" charset="0"/>
              </a:rPr>
              <a:t>deste</a:t>
            </a:r>
            <a:r>
              <a:rPr lang="en-US" sz="1400" dirty="0">
                <a:latin typeface="Fakt Con Pro Blond" panose="02000000000000000000" charset="0"/>
                <a:cs typeface="Fakt Con Pro Blond" panose="02000000000000000000" charset="0"/>
              </a:rPr>
              <a:t> Código, de </a:t>
            </a:r>
            <a:r>
              <a:rPr lang="en-US" sz="1400" dirty="0" err="1">
                <a:latin typeface="Fakt Con Pro Blond" panose="02000000000000000000" charset="0"/>
                <a:cs typeface="Fakt Con Pro Blond" panose="02000000000000000000" charset="0"/>
              </a:rPr>
              <a:t>qualquer</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outra</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política</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corporativa</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além</a:t>
            </a:r>
            <a:r>
              <a:rPr lang="en-US" sz="1400" dirty="0">
                <a:latin typeface="Fakt Con Pro Blond" panose="02000000000000000000" charset="0"/>
                <a:cs typeface="Fakt Con Pro Blond" panose="02000000000000000000" charset="0"/>
              </a:rPr>
              <a:t> de </a:t>
            </a:r>
            <a:r>
              <a:rPr lang="en-US" sz="1400" dirty="0" err="1">
                <a:latin typeface="Fakt Con Pro Blond" panose="02000000000000000000" charset="0"/>
                <a:cs typeface="Fakt Con Pro Blond" panose="02000000000000000000" charset="0"/>
              </a:rPr>
              <a:t>práticas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contábeis</a:t>
            </a:r>
            <a:r>
              <a:rPr lang="en-US" sz="1400" dirty="0">
                <a:latin typeface="Fakt Con Pro Blond" panose="02000000000000000000" charset="0"/>
                <a:cs typeface="Fakt Con Pro Blond" panose="02000000000000000000" charset="0"/>
              </a:rPr>
              <a:t> e </a:t>
            </a:r>
            <a:r>
              <a:rPr lang="en-US" sz="1400" dirty="0" err="1">
                <a:latin typeface="Fakt Con Pro Blond" panose="02000000000000000000" charset="0"/>
                <a:cs typeface="Fakt Con Pro Blond" panose="02000000000000000000" charset="0"/>
              </a:rPr>
              <a:t>financeiras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indevidas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ou</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suspeitas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deve</a:t>
            </a:r>
            <a:r>
              <a:rPr lang="en-US" sz="1400" dirty="0">
                <a:latin typeface="Fakt Con Pro Blond" panose="02000000000000000000" charset="0"/>
                <a:cs typeface="Fakt Con Pro Blond" panose="02000000000000000000" charset="0"/>
              </a:rPr>
              <a:t> ser </a:t>
            </a:r>
            <a:r>
              <a:rPr lang="en-US" sz="1400" dirty="0" err="1">
                <a:latin typeface="Fakt Con Pro Blond" panose="02000000000000000000" charset="0"/>
                <a:cs typeface="Fakt Con Pro Blond" panose="02000000000000000000" charset="0"/>
              </a:rPr>
              <a:t>imediatamente</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reportada</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ao</a:t>
            </a:r>
            <a:r>
              <a:rPr lang="en-US" sz="1400" dirty="0">
                <a:latin typeface="Fakt Con Pro Blond" panose="02000000000000000000" charset="0"/>
                <a:cs typeface="Fakt Con Pro Blond" panose="02000000000000000000" charset="0"/>
              </a:rPr>
              <a:t> superior </a:t>
            </a:r>
            <a:r>
              <a:rPr lang="en-US" sz="1400" dirty="0" err="1">
                <a:latin typeface="Fakt Con Pro Blond" panose="02000000000000000000" charset="0"/>
                <a:cs typeface="Fakt Con Pro Blond" panose="02000000000000000000" charset="0"/>
              </a:rPr>
              <a:t>direto</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área</a:t>
            </a:r>
            <a:r>
              <a:rPr lang="en-US" sz="1400" dirty="0">
                <a:latin typeface="Fakt Con Pro Blond" panose="02000000000000000000" charset="0"/>
                <a:cs typeface="Fakt Con Pro Blond" panose="02000000000000000000" charset="0"/>
              </a:rPr>
              <a:t> de </a:t>
            </a:r>
            <a:r>
              <a:rPr lang="en-US" sz="1400" dirty="0" err="1">
                <a:latin typeface="Fakt Con Pro Blond" panose="02000000000000000000" charset="0"/>
                <a:cs typeface="Fakt Con Pro Blond" panose="02000000000000000000" charset="0"/>
              </a:rPr>
              <a:t>Gente</a:t>
            </a:r>
            <a:r>
              <a:rPr lang="en-US" sz="1400" dirty="0">
                <a:latin typeface="Fakt Con Pro Blond" panose="02000000000000000000" charset="0"/>
                <a:cs typeface="Fakt Con Pro Blond" panose="02000000000000000000" charset="0"/>
              </a:rPr>
              <a:t>, </a:t>
            </a:r>
            <a:r>
              <a:rPr lang="en-US" sz="1400" dirty="0">
                <a:latin typeface="Fakt Con Pro Blond" panose="02000000000000000000" charset="0"/>
              </a:rPr>
              <a:t>Cultura e Gestão (</a:t>
            </a:r>
            <a:r>
              <a:rPr lang="en-US" sz="1400" dirty="0">
                <a:latin typeface="Fakt Con Pro Blond" panose="02000000000000000000" charset="0"/>
                <a:hlinkClick r:id="rId4">
                  <a:extLst>
                    <a:ext uri="{A12FA001-AC4F-418D-AE19-62706E023703}">
                      <ahyp:hlinkClr xmlns:ahyp="http://schemas.microsoft.com/office/drawing/2018/hyperlinkcolor" val="tx"/>
                    </a:ext>
                  </a:extLst>
                </a:hlinkClick>
              </a:rPr>
              <a:t>gcg@savixx.com.br</a:t>
            </a:r>
            <a:r>
              <a:rPr lang="en-US" sz="1400" dirty="0">
                <a:latin typeface="Fakt Con Pro Blond" panose="02000000000000000000" charset="0"/>
              </a:rPr>
              <a:t>) </a:t>
            </a:r>
            <a:r>
              <a:rPr lang="en-US" sz="1400" dirty="0" err="1">
                <a:latin typeface="Fakt Con Pro Blond" panose="02000000000000000000" charset="0"/>
                <a:cs typeface="Fakt Con Pro Blond" panose="02000000000000000000" charset="0"/>
              </a:rPr>
              <a:t>ou</a:t>
            </a:r>
            <a:r>
              <a:rPr lang="en-US" sz="1400" dirty="0">
                <a:latin typeface="Fakt Con Pro Blond" panose="02000000000000000000" charset="0"/>
                <a:cs typeface="Fakt Con Pro Blond" panose="02000000000000000000" charset="0"/>
              </a:rPr>
              <a:t> canal de </a:t>
            </a:r>
            <a:r>
              <a:rPr lang="en-US" sz="1400" dirty="0" err="1">
                <a:latin typeface="Fakt Con Pro Blond" panose="02000000000000000000" charset="0"/>
                <a:cs typeface="Fakt Con Pro Blond" panose="02000000000000000000" charset="0"/>
              </a:rPr>
              <a:t>denúncias</a:t>
            </a:r>
            <a:r>
              <a:rPr lang="en-US" sz="1400" dirty="0">
                <a:latin typeface="Fakt Con Pro Blond" panose="02000000000000000000" charset="0"/>
                <a:cs typeface="Fakt Con Pro Blond" panose="02000000000000000000" charset="0"/>
              </a:rPr>
              <a:t> (</a:t>
            </a:r>
            <a:r>
              <a:rPr lang="pt-BR" sz="1400" dirty="0">
                <a:latin typeface="Fakt Con Pro Blond" panose="02000000000000000000" charset="0"/>
                <a:hlinkClick r:id="rId5" tooltip="https://canal.aliant.com.br/savixx">
                  <a:extLst>
                    <a:ext uri="{A12FA001-AC4F-418D-AE19-62706E023703}">
                      <ahyp:hlinkClr xmlns:ahyp="http://schemas.microsoft.com/office/drawing/2018/hyperlinkcolor" val="tx"/>
                    </a:ext>
                  </a:extLst>
                </a:hlinkClick>
              </a:rPr>
              <a:t>https://canal.aliant.com.br/Savixx</a:t>
            </a:r>
            <a:r>
              <a:rPr lang="pt-BR" sz="1400" dirty="0">
                <a:latin typeface="Fakt Con Pro Blond" panose="02000000000000000000" charset="0"/>
              </a:rPr>
              <a:t>)</a:t>
            </a:r>
          </a:p>
          <a:p>
            <a:pPr algn="just">
              <a:lnSpc>
                <a:spcPct val="90000"/>
              </a:lnSpc>
            </a:pPr>
            <a:endParaRPr lang="en-US" sz="1400" dirty="0">
              <a:latin typeface="Fakt Con Pro Blond" panose="02000000000000000000" charset="0"/>
              <a:cs typeface="Fakt Con Pro Blond" panose="02000000000000000000" charset="0"/>
            </a:endParaRPr>
          </a:p>
          <a:p>
            <a:pPr algn="just">
              <a:lnSpc>
                <a:spcPct val="90000"/>
              </a:lnSpc>
            </a:pPr>
            <a:endParaRPr lang="en-US" sz="1400" dirty="0">
              <a:latin typeface="Fakt Con Pro Blond" panose="02000000000000000000" charset="0"/>
              <a:cs typeface="Fakt Con Pro Blond" panose="02000000000000000000" charset="0"/>
            </a:endParaRPr>
          </a:p>
          <a:p>
            <a:pPr algn="just">
              <a:lnSpc>
                <a:spcPct val="90000"/>
              </a:lnSpc>
            </a:pPr>
            <a:r>
              <a:rPr lang="en-US" sz="1400" dirty="0" err="1">
                <a:latin typeface="Fakt Con Pro Blond" panose="02000000000000000000" charset="0"/>
                <a:cs typeface="Fakt Con Pro Blond" panose="02000000000000000000" charset="0"/>
              </a:rPr>
              <a:t>Dúvidas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referentes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ao</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uso</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manuseio</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compartilhamento</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direitos</a:t>
            </a:r>
            <a:r>
              <a:rPr lang="en-US" sz="1400" dirty="0">
                <a:latin typeface="Fakt Con Pro Blond" panose="02000000000000000000" charset="0"/>
                <a:cs typeface="Fakt Con Pro Blond" panose="02000000000000000000" charset="0"/>
              </a:rPr>
              <a:t> e </a:t>
            </a:r>
            <a:r>
              <a:rPr lang="en-US" sz="1400" dirty="0" err="1">
                <a:latin typeface="Fakt Con Pro Blond" panose="02000000000000000000" charset="0"/>
                <a:cs typeface="Fakt Con Pro Blond" panose="02000000000000000000" charset="0"/>
              </a:rPr>
              <a:t>responsabilidades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sobre</a:t>
            </a:r>
            <a:r>
              <a:rPr lang="en-US" sz="1400" dirty="0">
                <a:latin typeface="Fakt Con Pro Blond" panose="02000000000000000000" charset="0"/>
                <a:cs typeface="Fakt Con Pro Blond" panose="02000000000000000000" charset="0"/>
              </a:rPr>
              <a:t> dados </a:t>
            </a:r>
            <a:r>
              <a:rPr lang="en-US" sz="1400" dirty="0" err="1">
                <a:latin typeface="Fakt Con Pro Blond" panose="02000000000000000000" charset="0"/>
                <a:cs typeface="Fakt Con Pro Blond" panose="02000000000000000000" charset="0"/>
              </a:rPr>
              <a:t>pessoais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incluindo</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temas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gerais</a:t>
            </a:r>
            <a:r>
              <a:rPr lang="en-US" sz="1400" dirty="0">
                <a:latin typeface="Fakt Con Pro Blond" panose="02000000000000000000" charset="0"/>
                <a:cs typeface="Fakt Con Pro Blond" panose="02000000000000000000" charset="0"/>
              </a:rPr>
              <a:t> da LGPD: dpo@savixx.com.br.</a:t>
            </a:r>
          </a:p>
          <a:p>
            <a:pPr algn="just">
              <a:lnSpc>
                <a:spcPct val="90000"/>
              </a:lnSpc>
            </a:pPr>
            <a:endParaRPr lang="en-US" sz="1200" dirty="0">
              <a:latin typeface="Fakt Con Pro Blond" panose="02000000000000000000" charset="0"/>
              <a:cs typeface="Fakt Con Pro Blond" panose="02000000000000000000" charset="0"/>
            </a:endParaRPr>
          </a:p>
          <a:p>
            <a:pPr algn="just">
              <a:lnSpc>
                <a:spcPct val="90000"/>
              </a:lnSpc>
            </a:pPr>
            <a:endParaRPr lang="en-US" sz="1200" dirty="0">
              <a:latin typeface="Fakt Con Pro Blond" panose="02000000000000000000" charset="0"/>
              <a:cs typeface="Fakt Con Pro Blond" panose="02000000000000000000" charset="0"/>
            </a:endParaRPr>
          </a:p>
          <a:p>
            <a:pPr algn="ctr">
              <a:lnSpc>
                <a:spcPct val="90000"/>
              </a:lnSpc>
            </a:pPr>
            <a:r>
              <a:rPr lang="en-US" sz="1600" b="1" dirty="0">
                <a:latin typeface="Fakt Con Pro Bold" panose="02000000000000000000" charset="0"/>
                <a:cs typeface="Fakt Con Pro Bold" panose="02000000000000000000" charset="0"/>
              </a:rPr>
              <a:t>PENALIDADES</a:t>
            </a:r>
          </a:p>
          <a:p>
            <a:pPr algn="just">
              <a:lnSpc>
                <a:spcPct val="90000"/>
              </a:lnSpc>
            </a:pPr>
            <a:endParaRPr lang="en-US" sz="1400" dirty="0">
              <a:latin typeface="Fakt Con Pro Blond" panose="02000000000000000000" charset="0"/>
              <a:cs typeface="Fakt Con Pro Blond" panose="02000000000000000000" charset="0"/>
            </a:endParaRPr>
          </a:p>
          <a:p>
            <a:pPr algn="just">
              <a:lnSpc>
                <a:spcPct val="90000"/>
              </a:lnSpc>
            </a:pPr>
            <a:r>
              <a:rPr lang="en-US" sz="1400" dirty="0">
                <a:latin typeface="Fakt Con Pro Blond" panose="02000000000000000000" charset="0"/>
                <a:cs typeface="Fakt Con Pro Blond" panose="02000000000000000000" charset="0"/>
              </a:rPr>
              <a:t>A </a:t>
            </a:r>
            <a:r>
              <a:rPr lang="en-US" sz="1400" dirty="0" err="1">
                <a:latin typeface="Fakt Con Pro Blond" panose="02000000000000000000" charset="0"/>
                <a:cs typeface="Fakt Con Pro Blond" panose="02000000000000000000" charset="0"/>
              </a:rPr>
              <a:t>transgressão</a:t>
            </a:r>
            <a:r>
              <a:rPr lang="en-US" sz="1400" dirty="0">
                <a:latin typeface="Fakt Con Pro Blond" panose="02000000000000000000" charset="0"/>
                <a:cs typeface="Fakt Con Pro Blond" panose="02000000000000000000" charset="0"/>
              </a:rPr>
              <a:t> das </a:t>
            </a:r>
            <a:r>
              <a:rPr lang="en-US" sz="1400" dirty="0" err="1">
                <a:latin typeface="Fakt Con Pro Blond" panose="02000000000000000000" charset="0"/>
                <a:cs typeface="Fakt Con Pro Blond" panose="02000000000000000000" charset="0"/>
              </a:rPr>
              <a:t>normas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deste</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documento</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acarretará</a:t>
            </a:r>
            <a:r>
              <a:rPr lang="en-US" sz="1400" dirty="0">
                <a:latin typeface="Fakt Con Pro Blond" panose="02000000000000000000" charset="0"/>
                <a:cs typeface="Fakt Con Pro Blond" panose="02000000000000000000" charset="0"/>
              </a:rPr>
              <a:t> as </a:t>
            </a:r>
            <a:r>
              <a:rPr lang="en-US" sz="1400" dirty="0" err="1">
                <a:latin typeface="Fakt Con Pro Blond" panose="02000000000000000000" charset="0"/>
                <a:cs typeface="Fakt Con Pro Blond" panose="02000000000000000000" charset="0"/>
              </a:rPr>
              <a:t>penalidades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seguintes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sem</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prejuízo</a:t>
            </a:r>
            <a:r>
              <a:rPr lang="en-US" sz="1400" dirty="0">
                <a:latin typeface="Fakt Con Pro Blond" panose="02000000000000000000" charset="0"/>
                <a:cs typeface="Fakt Con Pro Blond" panose="02000000000000000000" charset="0"/>
              </a:rPr>
              <a:t> das </a:t>
            </a:r>
            <a:r>
              <a:rPr lang="en-US" sz="1400" dirty="0" err="1">
                <a:latin typeface="Fakt Con Pro Blond" panose="02000000000000000000" charset="0"/>
                <a:cs typeface="Fakt Con Pro Blond" panose="02000000000000000000" charset="0"/>
              </a:rPr>
              <a:t>ações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judiciais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inerentes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aos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temas</a:t>
            </a:r>
            <a:r>
              <a:rPr lang="en-US" sz="1400" dirty="0">
                <a:latin typeface="Fakt Con Pro Blond" panose="02000000000000000000" charset="0"/>
                <a:cs typeface="Fakt Con Pro Blond" panose="02000000000000000000" charset="0"/>
              </a:rPr>
              <a:t> e </a:t>
            </a:r>
            <a:r>
              <a:rPr lang="en-US" sz="1400" dirty="0" err="1">
                <a:latin typeface="Fakt Con Pro Blond" panose="02000000000000000000" charset="0"/>
                <a:cs typeface="Fakt Con Pro Blond" panose="02000000000000000000" charset="0"/>
              </a:rPr>
              <a:t>legislações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contidos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neste</a:t>
            </a:r>
            <a:r>
              <a:rPr lang="en-US" sz="1400" dirty="0">
                <a:latin typeface="Fakt Con Pro Blond" panose="02000000000000000000" charset="0"/>
                <a:cs typeface="Fakt Con Pro Blond" panose="02000000000000000000" charset="0"/>
              </a:rPr>
              <a:t> Código</a:t>
            </a:r>
          </a:p>
          <a:p>
            <a:pPr algn="just">
              <a:lnSpc>
                <a:spcPct val="90000"/>
              </a:lnSpc>
            </a:pPr>
            <a:endParaRPr lang="en-US" sz="1400" dirty="0">
              <a:latin typeface="Fakt Con Pro Blond" panose="02000000000000000000" charset="0"/>
              <a:cs typeface="Fakt Con Pro Blond" panose="02000000000000000000" charset="0"/>
            </a:endParaRPr>
          </a:p>
          <a:p>
            <a:pPr algn="just">
              <a:lnSpc>
                <a:spcPct val="90000"/>
              </a:lnSpc>
            </a:pPr>
            <a:r>
              <a:rPr lang="en-US" sz="1400" dirty="0">
                <a:latin typeface="Fakt Con Pro Blond" panose="02000000000000000000" charset="0"/>
                <a:cs typeface="Fakt Con Pro Blond" panose="02000000000000000000" charset="0"/>
              </a:rPr>
              <a:t>1.Advertência verbal</a:t>
            </a:r>
          </a:p>
          <a:p>
            <a:pPr algn="just">
              <a:lnSpc>
                <a:spcPct val="90000"/>
              </a:lnSpc>
            </a:pPr>
            <a:r>
              <a:rPr lang="en-US" sz="1400" dirty="0">
                <a:latin typeface="Fakt Con Pro Blond" panose="02000000000000000000" charset="0"/>
                <a:cs typeface="Fakt Con Pro Blond" panose="02000000000000000000" charset="0"/>
              </a:rPr>
              <a:t>2.Advertência </a:t>
            </a:r>
            <a:r>
              <a:rPr lang="en-US" sz="1400" dirty="0" err="1">
                <a:latin typeface="Fakt Con Pro Blond" panose="02000000000000000000" charset="0"/>
                <a:cs typeface="Fakt Con Pro Blond" panose="02000000000000000000" charset="0"/>
              </a:rPr>
              <a:t>escrita</a:t>
            </a:r>
            <a:endParaRPr lang="en-US" sz="1400" dirty="0">
              <a:latin typeface="Fakt Con Pro Blond" panose="02000000000000000000" charset="0"/>
              <a:cs typeface="Fakt Con Pro Blond" panose="02000000000000000000" charset="0"/>
            </a:endParaRPr>
          </a:p>
          <a:p>
            <a:pPr algn="just">
              <a:lnSpc>
                <a:spcPct val="90000"/>
              </a:lnSpc>
            </a:pPr>
            <a:r>
              <a:rPr lang="en-US" sz="1400" dirty="0">
                <a:latin typeface="Fakt Con Pro Blond" panose="02000000000000000000" charset="0"/>
                <a:cs typeface="Fakt Con Pro Blond" panose="02000000000000000000" charset="0"/>
              </a:rPr>
              <a:t>3.Suspensão</a:t>
            </a:r>
          </a:p>
          <a:p>
            <a:pPr algn="just">
              <a:lnSpc>
                <a:spcPct val="90000"/>
              </a:lnSpc>
            </a:pPr>
            <a:r>
              <a:rPr lang="en-US" sz="1400" dirty="0">
                <a:latin typeface="Fakt Con Pro Blond" panose="02000000000000000000" charset="0"/>
                <a:cs typeface="Fakt Con Pro Blond" panose="02000000000000000000" charset="0"/>
              </a:rPr>
              <a:t>4.Demissão</a:t>
            </a:r>
          </a:p>
          <a:p>
            <a:pPr algn="just">
              <a:lnSpc>
                <a:spcPct val="90000"/>
              </a:lnSpc>
            </a:pPr>
            <a:endParaRPr lang="en-US" sz="1400" dirty="0">
              <a:latin typeface="Fakt Con Pro Blond" panose="02000000000000000000" charset="0"/>
              <a:cs typeface="Fakt Con Pro Blond" panose="02000000000000000000" charset="0"/>
            </a:endParaRPr>
          </a:p>
          <a:p>
            <a:pPr algn="just">
              <a:lnSpc>
                <a:spcPct val="90000"/>
              </a:lnSpc>
            </a:pPr>
            <a:r>
              <a:rPr lang="en-US" sz="1400" dirty="0">
                <a:latin typeface="Fakt Con Pro Blond" panose="02000000000000000000" charset="0"/>
                <a:cs typeface="Fakt Con Pro Blond" panose="02000000000000000000" charset="0"/>
              </a:rPr>
              <a:t>As </a:t>
            </a:r>
            <a:r>
              <a:rPr lang="en-US" sz="1400" dirty="0" err="1">
                <a:latin typeface="Fakt Con Pro Blond" panose="02000000000000000000" charset="0"/>
                <a:cs typeface="Fakt Con Pro Blond" panose="02000000000000000000" charset="0"/>
              </a:rPr>
              <a:t>penalidades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são</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aplicadas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segundo</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gravidade</a:t>
            </a:r>
            <a:r>
              <a:rPr lang="en-US" sz="1400" dirty="0">
                <a:latin typeface="Fakt Con Pro Blond" panose="02000000000000000000" charset="0"/>
                <a:cs typeface="Fakt Con Pro Blond" panose="02000000000000000000" charset="0"/>
              </a:rPr>
              <a:t> da </a:t>
            </a:r>
            <a:r>
              <a:rPr lang="en-US" sz="1400" dirty="0" err="1">
                <a:latin typeface="Fakt Con Pro Blond" panose="02000000000000000000" charset="0"/>
                <a:cs typeface="Fakt Con Pro Blond" panose="02000000000000000000" charset="0"/>
              </a:rPr>
              <a:t>transgressão</a:t>
            </a:r>
            <a:r>
              <a:rPr lang="en-US" sz="1400" dirty="0">
                <a:latin typeface="Fakt Con Pro Blond" panose="02000000000000000000" charset="0"/>
                <a:cs typeface="Fakt Con Pro Blond" panose="02000000000000000000" charset="0"/>
              </a:rPr>
              <a:t>, pela </a:t>
            </a:r>
            <a:r>
              <a:rPr lang="en-US" sz="1400" dirty="0" err="1">
                <a:latin typeface="Fakt Con Pro Blond" panose="02000000000000000000" charset="0"/>
                <a:cs typeface="Fakt Con Pro Blond" panose="02000000000000000000" charset="0"/>
              </a:rPr>
              <a:t>área</a:t>
            </a:r>
            <a:r>
              <a:rPr lang="en-US" sz="1400" dirty="0">
                <a:latin typeface="Fakt Con Pro Blond" panose="02000000000000000000" charset="0"/>
                <a:cs typeface="Fakt Con Pro Blond" panose="02000000000000000000" charset="0"/>
              </a:rPr>
              <a:t> de GCG, </a:t>
            </a:r>
            <a:r>
              <a:rPr lang="en-US" sz="1400" dirty="0" err="1">
                <a:latin typeface="Fakt Con Pro Blond" panose="02000000000000000000" charset="0"/>
                <a:cs typeface="Fakt Con Pro Blond" panose="02000000000000000000" charset="0"/>
              </a:rPr>
              <a:t>juntamente</a:t>
            </a:r>
            <a:r>
              <a:rPr lang="en-US" sz="1400" dirty="0">
                <a:latin typeface="Fakt Con Pro Blond" panose="02000000000000000000" charset="0"/>
                <a:cs typeface="Fakt Con Pro Blond" panose="02000000000000000000" charset="0"/>
              </a:rPr>
              <a:t> com o gestor </a:t>
            </a:r>
            <a:r>
              <a:rPr lang="en-US" sz="1400" dirty="0" err="1">
                <a:latin typeface="Fakt Con Pro Blond" panose="02000000000000000000" charset="0"/>
                <a:cs typeface="Fakt Con Pro Blond" panose="02000000000000000000" charset="0"/>
              </a:rPr>
              <a:t>imediato</a:t>
            </a:r>
            <a:r>
              <a:rPr lang="en-US" sz="1400" dirty="0">
                <a:latin typeface="Fakt Con Pro Blond" panose="02000000000000000000" charset="0"/>
                <a:cs typeface="Fakt Con Pro Blond" panose="02000000000000000000" charset="0"/>
              </a:rPr>
              <a:t>.</a:t>
            </a:r>
          </a:p>
          <a:p>
            <a:pPr algn="just">
              <a:lnSpc>
                <a:spcPct val="90000"/>
              </a:lnSpc>
            </a:pPr>
            <a:endParaRPr lang="en-US" sz="1200" dirty="0">
              <a:latin typeface="Fakt Con Pro Blond" panose="02000000000000000000" charset="0"/>
              <a:cs typeface="Fakt Con Pro Blond" panose="02000000000000000000" charset="0"/>
            </a:endParaRPr>
          </a:p>
          <a:p>
            <a:pPr algn="just">
              <a:lnSpc>
                <a:spcPct val="90000"/>
              </a:lnSpc>
            </a:pPr>
            <a:endParaRPr lang="en-US" sz="1200" dirty="0">
              <a:latin typeface="Fakt Con Pro Blond" panose="02000000000000000000" charset="0"/>
              <a:cs typeface="Fakt Con Pro Blond" panose="02000000000000000000" charset="0"/>
            </a:endParaRPr>
          </a:p>
          <a:p>
            <a:pPr algn="ctr">
              <a:lnSpc>
                <a:spcPct val="90000"/>
              </a:lnSpc>
            </a:pPr>
            <a:r>
              <a:rPr lang="en-US" sz="1600" b="1" dirty="0">
                <a:latin typeface="Fakt Con Pro Bold" panose="02000000000000000000" charset="0"/>
                <a:cs typeface="Fakt Con Pro Bold" panose="02000000000000000000" charset="0"/>
              </a:rPr>
              <a:t>ALTERAÇÕES E MODIFICAÇÕES</a:t>
            </a:r>
          </a:p>
          <a:p>
            <a:pPr algn="just">
              <a:lnSpc>
                <a:spcPct val="90000"/>
              </a:lnSpc>
            </a:pPr>
            <a:endParaRPr lang="en-US" sz="1200" dirty="0">
              <a:latin typeface="Fakt Con Pro Blond" panose="02000000000000000000" charset="0"/>
              <a:cs typeface="Fakt Con Pro Blond" panose="02000000000000000000" charset="0"/>
            </a:endParaRPr>
          </a:p>
          <a:p>
            <a:pPr algn="just">
              <a:lnSpc>
                <a:spcPct val="90000"/>
              </a:lnSpc>
            </a:pPr>
            <a:r>
              <a:rPr lang="en-US" sz="1400" dirty="0" err="1">
                <a:latin typeface="Fakt Con Pro Blond" panose="02000000000000000000" charset="0"/>
                <a:cs typeface="Fakt Con Pro Blond" panose="02000000000000000000" charset="0"/>
              </a:rPr>
              <a:t>Alterações</a:t>
            </a:r>
            <a:r>
              <a:rPr lang="en-US" sz="1400" dirty="0">
                <a:latin typeface="Fakt Con Pro Blond" panose="02000000000000000000" charset="0"/>
                <a:cs typeface="Fakt Con Pro Blond" panose="02000000000000000000" charset="0"/>
              </a:rPr>
              <a:t> e </a:t>
            </a:r>
            <a:r>
              <a:rPr lang="en-US" sz="1400" dirty="0" err="1">
                <a:latin typeface="Fakt Con Pro Blond" panose="02000000000000000000" charset="0"/>
                <a:cs typeface="Fakt Con Pro Blond" panose="02000000000000000000" charset="0"/>
              </a:rPr>
              <a:t>modificações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deste</a:t>
            </a:r>
            <a:r>
              <a:rPr lang="en-US" sz="1400" dirty="0">
                <a:latin typeface="Fakt Con Pro Blond" panose="02000000000000000000" charset="0"/>
                <a:cs typeface="Fakt Con Pro Blond" panose="02000000000000000000" charset="0"/>
              </a:rPr>
              <a:t> Código </a:t>
            </a:r>
            <a:r>
              <a:rPr lang="en-US" sz="1400" dirty="0" err="1">
                <a:latin typeface="Fakt Con Pro Blond" panose="02000000000000000000" charset="0"/>
                <a:cs typeface="Fakt Con Pro Blond" panose="02000000000000000000" charset="0"/>
              </a:rPr>
              <a:t>serão</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disponibilizadas</a:t>
            </a:r>
            <a:r>
              <a:rPr lang="en-US" sz="1400" dirty="0">
                <a:latin typeface="Fakt Con Pro Blond" panose="02000000000000000000" charset="0"/>
                <a:cs typeface="Fakt Con Pro Blond" panose="02000000000000000000" charset="0"/>
              </a:rPr>
              <a:t> a </a:t>
            </a:r>
            <a:r>
              <a:rPr lang="en-US" sz="1400" dirty="0" err="1">
                <a:latin typeface="Fakt Con Pro Blond" panose="02000000000000000000" charset="0"/>
                <a:cs typeface="Fakt Con Pro Blond" panose="02000000000000000000" charset="0"/>
              </a:rPr>
              <a:t>todos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os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colaboradores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por</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meio</a:t>
            </a:r>
            <a:r>
              <a:rPr lang="en-US" sz="1400" dirty="0">
                <a:latin typeface="Fakt Con Pro Blond" panose="02000000000000000000" charset="0"/>
                <a:cs typeface="Fakt Con Pro Blond" panose="02000000000000000000" charset="0"/>
              </a:rPr>
              <a:t> digital e/</a:t>
            </a:r>
            <a:r>
              <a:rPr lang="en-US" sz="1400" dirty="0" err="1">
                <a:latin typeface="Fakt Con Pro Blond" panose="02000000000000000000" charset="0"/>
                <a:cs typeface="Fakt Con Pro Blond" panose="02000000000000000000" charset="0"/>
              </a:rPr>
              <a:t>ou</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físico</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conforme</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necessário</a:t>
            </a:r>
            <a:r>
              <a:rPr lang="en-US" sz="1400" dirty="0">
                <a:latin typeface="Fakt Con Pro Blond" panose="02000000000000000000" charset="0"/>
                <a:cs typeface="Fakt Con Pro Blond" panose="02000000000000000000" charset="0"/>
              </a:rPr>
              <a:t>.</a:t>
            </a:r>
          </a:p>
          <a:p>
            <a:pPr algn="just">
              <a:lnSpc>
                <a:spcPct val="90000"/>
              </a:lnSpc>
            </a:pPr>
            <a:endParaRPr lang="en-US" sz="1400" dirty="0">
              <a:latin typeface="Fakt Con Pro Blond" panose="02000000000000000000" charset="0"/>
              <a:cs typeface="Fakt Con Pro Blond" panose="02000000000000000000" charset="0"/>
            </a:endParaRPr>
          </a:p>
          <a:p>
            <a:pPr algn="just">
              <a:lnSpc>
                <a:spcPct val="90000"/>
              </a:lnSpc>
            </a:pPr>
            <a:r>
              <a:rPr lang="en-US" sz="1400" dirty="0">
                <a:latin typeface="Fakt Con Pro Blond" panose="02000000000000000000" charset="0"/>
                <a:cs typeface="Fakt Con Pro Blond" panose="02000000000000000000" charset="0"/>
              </a:rPr>
              <a:t>O Código </a:t>
            </a:r>
            <a:r>
              <a:rPr lang="en-US" sz="1400" dirty="0" err="1">
                <a:latin typeface="Fakt Con Pro Blond" panose="02000000000000000000" charset="0"/>
                <a:cs typeface="Fakt Con Pro Blond" panose="02000000000000000000" charset="0"/>
              </a:rPr>
              <a:t>estará</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disponível</a:t>
            </a:r>
            <a:r>
              <a:rPr lang="en-US" sz="1400" dirty="0">
                <a:latin typeface="Fakt Con Pro Blond" panose="02000000000000000000" charset="0"/>
                <a:cs typeface="Fakt Con Pro Blond" panose="02000000000000000000" charset="0"/>
              </a:rPr>
              <a:t> e </a:t>
            </a:r>
            <a:r>
              <a:rPr lang="en-US" sz="1400" dirty="0" err="1">
                <a:latin typeface="Fakt Con Pro Blond" panose="02000000000000000000" charset="0"/>
                <a:cs typeface="Fakt Con Pro Blond" panose="02000000000000000000" charset="0"/>
              </a:rPr>
              <a:t>acessível</a:t>
            </a:r>
            <a:r>
              <a:rPr lang="en-US" sz="1400" dirty="0">
                <a:latin typeface="Fakt Con Pro Blond" panose="02000000000000000000" charset="0"/>
                <a:cs typeface="Fakt Con Pro Blond" panose="02000000000000000000" charset="0"/>
              </a:rPr>
              <a:t> a </a:t>
            </a:r>
            <a:r>
              <a:rPr lang="en-US" sz="1400" dirty="0" err="1">
                <a:latin typeface="Fakt Con Pro Blond" panose="02000000000000000000" charset="0"/>
                <a:cs typeface="Fakt Con Pro Blond" panose="02000000000000000000" charset="0"/>
              </a:rPr>
              <a:t>todos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na</a:t>
            </a:r>
            <a:r>
              <a:rPr lang="en-US" sz="1400" dirty="0">
                <a:latin typeface="Fakt Con Pro Blond" panose="02000000000000000000" charset="0"/>
                <a:cs typeface="Fakt Con Pro Blond" panose="02000000000000000000" charset="0"/>
              </a:rPr>
              <a:t> pasta: Público/GCG/Código de </a:t>
            </a:r>
            <a:r>
              <a:rPr lang="en-US" sz="1400" dirty="0" err="1">
                <a:latin typeface="Fakt Con Pro Blond" panose="02000000000000000000" charset="0"/>
                <a:cs typeface="Fakt Con Pro Blond" panose="02000000000000000000" charset="0"/>
              </a:rPr>
              <a:t>conduta</a:t>
            </a:r>
            <a:r>
              <a:rPr lang="en-US" sz="1400" dirty="0">
                <a:latin typeface="Fakt Con Pro Blond" panose="02000000000000000000" charset="0"/>
                <a:cs typeface="Fakt Con Pro Blond" panose="02000000000000000000" charset="0"/>
              </a:rPr>
              <a:t> Savixx.</a:t>
            </a:r>
          </a:p>
        </p:txBody>
      </p:sp>
      <p:pic>
        <p:nvPicPr>
          <p:cNvPr id="22" name="Picture 21" descr="logo_savixx"/>
          <p:cNvPicPr>
            <a:picLocks noChangeAspect="1"/>
          </p:cNvPicPr>
          <p:nvPr/>
        </p:nvPicPr>
        <p:blipFill>
          <a:blip r:embed="rId6"/>
          <a:stretch>
            <a:fillRect/>
          </a:stretch>
        </p:blipFill>
        <p:spPr>
          <a:xfrm>
            <a:off x="1043305" y="483870"/>
            <a:ext cx="1168400" cy="712470"/>
          </a:xfrm>
          <a:prstGeom prst="rect">
            <a:avLst/>
          </a:prstGeom>
        </p:spPr>
      </p:pic>
      <p:sp>
        <p:nvSpPr>
          <p:cNvPr id="5" name="Text Box 4"/>
          <p:cNvSpPr txBox="1"/>
          <p:nvPr/>
        </p:nvSpPr>
        <p:spPr>
          <a:xfrm>
            <a:off x="5357495" y="9174480"/>
            <a:ext cx="698500" cy="245110"/>
          </a:xfrm>
          <a:prstGeom prst="rect">
            <a:avLst/>
          </a:prstGeom>
          <a:noFill/>
        </p:spPr>
        <p:txBody>
          <a:bodyPr wrap="square" rtlCol="0">
            <a:spAutoFit/>
          </a:bodyPr>
          <a:lstStyle/>
          <a:p>
            <a:pPr algn="r"/>
            <a:r>
              <a:rPr lang="pt-BR" altLang="en-US" sz="1000" b="1" dirty="0">
                <a:solidFill>
                  <a:srgbClr val="636E6F"/>
                </a:solidFill>
                <a:latin typeface="+mj-lt"/>
                <a:cs typeface="+mj-lt"/>
              </a:rPr>
              <a:t>// 17</a:t>
            </a:r>
          </a:p>
        </p:txBody>
      </p:sp>
      <p:sp>
        <p:nvSpPr>
          <p:cNvPr id="8" name="Text Box 7"/>
          <p:cNvSpPr txBox="1"/>
          <p:nvPr/>
        </p:nvSpPr>
        <p:spPr>
          <a:xfrm>
            <a:off x="2807970" y="579120"/>
            <a:ext cx="3248025" cy="521970"/>
          </a:xfrm>
          <a:prstGeom prst="rect">
            <a:avLst/>
          </a:prstGeom>
          <a:noFill/>
        </p:spPr>
        <p:txBody>
          <a:bodyPr wrap="square" rtlCol="0">
            <a:spAutoFit/>
          </a:bodyPr>
          <a:lstStyle/>
          <a:p>
            <a:pPr algn="r"/>
            <a:r>
              <a:rPr lang="pt-BR" altLang="en-US" b="1">
                <a:solidFill>
                  <a:srgbClr val="657071"/>
                </a:solidFill>
                <a:latin typeface="Fakt Con Pro Bold" panose="02000000000000000000" charset="0"/>
                <a:cs typeface="Fakt Con Pro Bold" panose="02000000000000000000" charset="0"/>
              </a:rPr>
              <a:t>CÓDIGO DE CONDUTA</a:t>
            </a:r>
          </a:p>
          <a:p>
            <a:pPr algn="r"/>
            <a:r>
              <a:rPr lang="pt-BR" altLang="en-US" sz="1000">
                <a:solidFill>
                  <a:srgbClr val="657071"/>
                </a:solidFill>
                <a:latin typeface="Fakt Con Pro Blond" panose="02000000000000000000" charset="0"/>
                <a:cs typeface="Fakt Con Pro Blond" panose="02000000000000000000" charset="0"/>
              </a:rPr>
              <a:t>julho/2024</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sign sem nome(5)"/>
          <p:cNvPicPr>
            <a:picLocks noChangeAspect="1"/>
          </p:cNvPicPr>
          <p:nvPr/>
        </p:nvPicPr>
        <p:blipFill>
          <a:blip r:embed="rId2"/>
          <a:stretch>
            <a:fillRect/>
          </a:stretch>
        </p:blipFill>
        <p:spPr>
          <a:xfrm>
            <a:off x="-145415" y="0"/>
            <a:ext cx="7003415" cy="9906000"/>
          </a:xfrm>
          <a:prstGeom prst="rect">
            <a:avLst/>
          </a:prstGeom>
        </p:spPr>
      </p:pic>
      <p:sp>
        <p:nvSpPr>
          <p:cNvPr id="5" name="Rectangles 4"/>
          <p:cNvSpPr/>
          <p:nvPr/>
        </p:nvSpPr>
        <p:spPr>
          <a:xfrm>
            <a:off x="-116840" y="6985"/>
            <a:ext cx="6997700" cy="9928225"/>
          </a:xfrm>
          <a:prstGeom prst="rect">
            <a:avLst/>
          </a:prstGeom>
          <a:solidFill>
            <a:schemeClr val="dk1">
              <a:alpha val="69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7" name="Picture 6" descr="XX_SAVIXX"/>
          <p:cNvPicPr>
            <a:picLocks noChangeAspect="1"/>
          </p:cNvPicPr>
          <p:nvPr/>
        </p:nvPicPr>
        <p:blipFill>
          <a:blip r:embed="rId3">
            <a:alphaModFix amt="16000"/>
            <a:extLst>
              <a:ext uri="{96DAC541-7B7A-43D3-8B79-37D633B846F1}">
                <asvg:svgBlip xmlns:asvg="http://schemas.microsoft.com/office/drawing/2016/SVG/main" r:embed="rId4"/>
              </a:ext>
            </a:extLst>
          </a:blip>
          <a:srcRect l="-147" t="10933" r="36529" b="1394"/>
          <a:stretch>
            <a:fillRect/>
          </a:stretch>
        </p:blipFill>
        <p:spPr>
          <a:xfrm>
            <a:off x="-314325" y="-67310"/>
            <a:ext cx="7171690" cy="10026650"/>
          </a:xfrm>
          <a:prstGeom prst="rect">
            <a:avLst/>
          </a:prstGeom>
        </p:spPr>
      </p:pic>
      <p:grpSp>
        <p:nvGrpSpPr>
          <p:cNvPr id="27" name="object 16"/>
          <p:cNvGrpSpPr/>
          <p:nvPr/>
        </p:nvGrpSpPr>
        <p:grpSpPr>
          <a:xfrm>
            <a:off x="2664460" y="7371080"/>
            <a:ext cx="1383030" cy="317500"/>
            <a:chOff x="12558579" y="8400491"/>
            <a:chExt cx="2132965" cy="489584"/>
          </a:xfrm>
        </p:grpSpPr>
        <p:sp>
          <p:nvSpPr>
            <p:cNvPr id="28" name="object 17"/>
            <p:cNvSpPr/>
            <p:nvPr/>
          </p:nvSpPr>
          <p:spPr>
            <a:xfrm>
              <a:off x="12558579" y="8400491"/>
              <a:ext cx="787400" cy="489584"/>
            </a:xfrm>
            <a:custGeom>
              <a:avLst/>
              <a:gdLst/>
              <a:ahLst/>
              <a:cxnLst/>
              <a:rect l="l" t="t" r="r" b="b"/>
              <a:pathLst>
                <a:path w="787400" h="489584">
                  <a:moveTo>
                    <a:pt x="699508" y="0"/>
                  </a:moveTo>
                  <a:lnTo>
                    <a:pt x="293959" y="0"/>
                  </a:lnTo>
                  <a:lnTo>
                    <a:pt x="272246" y="2714"/>
                  </a:lnTo>
                  <a:lnTo>
                    <a:pt x="234562" y="23011"/>
                  </a:lnTo>
                  <a:lnTo>
                    <a:pt x="13924" y="352818"/>
                  </a:lnTo>
                  <a:lnTo>
                    <a:pt x="0" y="389545"/>
                  </a:lnTo>
                  <a:lnTo>
                    <a:pt x="2920" y="426258"/>
                  </a:lnTo>
                  <a:lnTo>
                    <a:pt x="20164" y="458277"/>
                  </a:lnTo>
                  <a:lnTo>
                    <a:pt x="49209" y="480920"/>
                  </a:lnTo>
                  <a:lnTo>
                    <a:pt x="87533" y="489508"/>
                  </a:lnTo>
                  <a:lnTo>
                    <a:pt x="493082" y="489508"/>
                  </a:lnTo>
                  <a:lnTo>
                    <a:pt x="534888" y="478966"/>
                  </a:lnTo>
                  <a:lnTo>
                    <a:pt x="566691" y="449859"/>
                  </a:lnTo>
                  <a:lnTo>
                    <a:pt x="773130" y="136690"/>
                  </a:lnTo>
                  <a:lnTo>
                    <a:pt x="787048" y="99967"/>
                  </a:lnTo>
                  <a:lnTo>
                    <a:pt x="784124" y="63255"/>
                  </a:lnTo>
                  <a:lnTo>
                    <a:pt x="766878" y="31235"/>
                  </a:lnTo>
                  <a:lnTo>
                    <a:pt x="737833" y="8589"/>
                  </a:lnTo>
                  <a:lnTo>
                    <a:pt x="699508" y="0"/>
                  </a:lnTo>
                  <a:close/>
                </a:path>
              </a:pathLst>
            </a:custGeom>
            <a:solidFill>
              <a:srgbClr val="B71628"/>
            </a:solidFill>
          </p:spPr>
          <p:txBody>
            <a:bodyPr wrap="square" lIns="0" tIns="0" rIns="0" bIns="0" rtlCol="0"/>
            <a:lstStyle/>
            <a:p>
              <a:endParaRPr/>
            </a:p>
          </p:txBody>
        </p:sp>
        <p:pic>
          <p:nvPicPr>
            <p:cNvPr id="29" name="object 18"/>
            <p:cNvPicPr/>
            <p:nvPr/>
          </p:nvPicPr>
          <p:blipFill>
            <a:blip r:embed="rId5" cstate="print"/>
            <a:stretch>
              <a:fillRect/>
            </a:stretch>
          </p:blipFill>
          <p:spPr>
            <a:xfrm>
              <a:off x="12840195" y="8521674"/>
              <a:ext cx="221399" cy="222783"/>
            </a:xfrm>
            <a:prstGeom prst="rect">
              <a:avLst/>
            </a:prstGeom>
          </p:spPr>
        </p:pic>
        <p:sp>
          <p:nvSpPr>
            <p:cNvPr id="30" name="object 19"/>
            <p:cNvSpPr/>
            <p:nvPr/>
          </p:nvSpPr>
          <p:spPr>
            <a:xfrm>
              <a:off x="13230790" y="8400491"/>
              <a:ext cx="787400" cy="489584"/>
            </a:xfrm>
            <a:custGeom>
              <a:avLst/>
              <a:gdLst/>
              <a:ahLst/>
              <a:cxnLst/>
              <a:rect l="l" t="t" r="r" b="b"/>
              <a:pathLst>
                <a:path w="787400" h="489584">
                  <a:moveTo>
                    <a:pt x="699508" y="0"/>
                  </a:moveTo>
                  <a:lnTo>
                    <a:pt x="293959" y="0"/>
                  </a:lnTo>
                  <a:lnTo>
                    <a:pt x="272246" y="2714"/>
                  </a:lnTo>
                  <a:lnTo>
                    <a:pt x="234562" y="23011"/>
                  </a:lnTo>
                  <a:lnTo>
                    <a:pt x="13924" y="352818"/>
                  </a:lnTo>
                  <a:lnTo>
                    <a:pt x="0" y="389545"/>
                  </a:lnTo>
                  <a:lnTo>
                    <a:pt x="2920" y="426258"/>
                  </a:lnTo>
                  <a:lnTo>
                    <a:pt x="20164" y="458277"/>
                  </a:lnTo>
                  <a:lnTo>
                    <a:pt x="49209" y="480920"/>
                  </a:lnTo>
                  <a:lnTo>
                    <a:pt x="87533" y="489508"/>
                  </a:lnTo>
                  <a:lnTo>
                    <a:pt x="493082" y="489508"/>
                  </a:lnTo>
                  <a:lnTo>
                    <a:pt x="534888" y="478966"/>
                  </a:lnTo>
                  <a:lnTo>
                    <a:pt x="566691" y="449859"/>
                  </a:lnTo>
                  <a:lnTo>
                    <a:pt x="773117" y="136690"/>
                  </a:lnTo>
                  <a:lnTo>
                    <a:pt x="787042" y="99967"/>
                  </a:lnTo>
                  <a:lnTo>
                    <a:pt x="784121" y="63255"/>
                  </a:lnTo>
                  <a:lnTo>
                    <a:pt x="766877" y="31235"/>
                  </a:lnTo>
                  <a:lnTo>
                    <a:pt x="737832" y="8589"/>
                  </a:lnTo>
                  <a:lnTo>
                    <a:pt x="699508" y="0"/>
                  </a:lnTo>
                  <a:close/>
                </a:path>
              </a:pathLst>
            </a:custGeom>
            <a:solidFill>
              <a:srgbClr val="B71628"/>
            </a:solidFill>
          </p:spPr>
          <p:txBody>
            <a:bodyPr wrap="square" lIns="0" tIns="0" rIns="0" bIns="0" rtlCol="0"/>
            <a:lstStyle/>
            <a:p>
              <a:endParaRPr/>
            </a:p>
          </p:txBody>
        </p:sp>
        <p:pic>
          <p:nvPicPr>
            <p:cNvPr id="31" name="object 20"/>
            <p:cNvPicPr/>
            <p:nvPr/>
          </p:nvPicPr>
          <p:blipFill>
            <a:blip r:embed="rId6" cstate="print"/>
            <a:stretch>
              <a:fillRect/>
            </a:stretch>
          </p:blipFill>
          <p:spPr>
            <a:xfrm>
              <a:off x="13517052" y="8537992"/>
              <a:ext cx="214430" cy="214514"/>
            </a:xfrm>
            <a:prstGeom prst="rect">
              <a:avLst/>
            </a:prstGeom>
          </p:spPr>
        </p:pic>
        <p:sp>
          <p:nvSpPr>
            <p:cNvPr id="32" name="object 21"/>
            <p:cNvSpPr/>
            <p:nvPr/>
          </p:nvSpPr>
          <p:spPr>
            <a:xfrm>
              <a:off x="13904271" y="8400491"/>
              <a:ext cx="787400" cy="489584"/>
            </a:xfrm>
            <a:custGeom>
              <a:avLst/>
              <a:gdLst/>
              <a:ahLst/>
              <a:cxnLst/>
              <a:rect l="l" t="t" r="r" b="b"/>
              <a:pathLst>
                <a:path w="787400" h="489584">
                  <a:moveTo>
                    <a:pt x="699508" y="0"/>
                  </a:moveTo>
                  <a:lnTo>
                    <a:pt x="293959" y="0"/>
                  </a:lnTo>
                  <a:lnTo>
                    <a:pt x="272246" y="2714"/>
                  </a:lnTo>
                  <a:lnTo>
                    <a:pt x="234562" y="23011"/>
                  </a:lnTo>
                  <a:lnTo>
                    <a:pt x="13924" y="352818"/>
                  </a:lnTo>
                  <a:lnTo>
                    <a:pt x="0" y="389545"/>
                  </a:lnTo>
                  <a:lnTo>
                    <a:pt x="2920" y="426258"/>
                  </a:lnTo>
                  <a:lnTo>
                    <a:pt x="20164" y="458277"/>
                  </a:lnTo>
                  <a:lnTo>
                    <a:pt x="49209" y="480920"/>
                  </a:lnTo>
                  <a:lnTo>
                    <a:pt x="87533" y="489508"/>
                  </a:lnTo>
                  <a:lnTo>
                    <a:pt x="493082" y="489508"/>
                  </a:lnTo>
                  <a:lnTo>
                    <a:pt x="534888" y="478966"/>
                  </a:lnTo>
                  <a:lnTo>
                    <a:pt x="566691" y="449859"/>
                  </a:lnTo>
                  <a:lnTo>
                    <a:pt x="773117" y="136690"/>
                  </a:lnTo>
                  <a:lnTo>
                    <a:pt x="787042" y="99967"/>
                  </a:lnTo>
                  <a:lnTo>
                    <a:pt x="784121" y="63255"/>
                  </a:lnTo>
                  <a:lnTo>
                    <a:pt x="766877" y="31235"/>
                  </a:lnTo>
                  <a:lnTo>
                    <a:pt x="737832" y="8589"/>
                  </a:lnTo>
                  <a:lnTo>
                    <a:pt x="699508" y="0"/>
                  </a:lnTo>
                  <a:close/>
                </a:path>
              </a:pathLst>
            </a:custGeom>
            <a:solidFill>
              <a:srgbClr val="B71628"/>
            </a:solidFill>
          </p:spPr>
          <p:txBody>
            <a:bodyPr wrap="square" lIns="0" tIns="0" rIns="0" bIns="0" rtlCol="0"/>
            <a:lstStyle/>
            <a:p>
              <a:endParaRPr/>
            </a:p>
          </p:txBody>
        </p:sp>
        <p:sp>
          <p:nvSpPr>
            <p:cNvPr id="33" name="object 22"/>
            <p:cNvSpPr/>
            <p:nvPr/>
          </p:nvSpPr>
          <p:spPr>
            <a:xfrm>
              <a:off x="14228393" y="8501760"/>
              <a:ext cx="139065" cy="257175"/>
            </a:xfrm>
            <a:custGeom>
              <a:avLst/>
              <a:gdLst/>
              <a:ahLst/>
              <a:cxnLst/>
              <a:rect l="l" t="t" r="r" b="b"/>
              <a:pathLst>
                <a:path w="139065" h="257175">
                  <a:moveTo>
                    <a:pt x="134505" y="0"/>
                  </a:moveTo>
                  <a:lnTo>
                    <a:pt x="93903" y="0"/>
                  </a:lnTo>
                  <a:lnTo>
                    <a:pt x="87655" y="952"/>
                  </a:lnTo>
                  <a:lnTo>
                    <a:pt x="53097" y="19735"/>
                  </a:lnTo>
                  <a:lnTo>
                    <a:pt x="38916" y="62194"/>
                  </a:lnTo>
                  <a:lnTo>
                    <a:pt x="38684" y="92417"/>
                  </a:lnTo>
                  <a:lnTo>
                    <a:pt x="1828" y="92417"/>
                  </a:lnTo>
                  <a:lnTo>
                    <a:pt x="0" y="94221"/>
                  </a:lnTo>
                  <a:lnTo>
                    <a:pt x="0" y="143408"/>
                  </a:lnTo>
                  <a:lnTo>
                    <a:pt x="1765" y="145148"/>
                  </a:lnTo>
                  <a:lnTo>
                    <a:pt x="38684" y="145160"/>
                  </a:lnTo>
                  <a:lnTo>
                    <a:pt x="38696" y="255536"/>
                  </a:lnTo>
                  <a:lnTo>
                    <a:pt x="40246" y="257086"/>
                  </a:lnTo>
                  <a:lnTo>
                    <a:pt x="90957" y="257073"/>
                  </a:lnTo>
                  <a:lnTo>
                    <a:pt x="92824" y="255206"/>
                  </a:lnTo>
                  <a:lnTo>
                    <a:pt x="92837" y="145160"/>
                  </a:lnTo>
                  <a:lnTo>
                    <a:pt x="135293" y="145148"/>
                  </a:lnTo>
                  <a:lnTo>
                    <a:pt x="137083" y="143370"/>
                  </a:lnTo>
                  <a:lnTo>
                    <a:pt x="137096" y="94284"/>
                  </a:lnTo>
                  <a:lnTo>
                    <a:pt x="135229" y="92430"/>
                  </a:lnTo>
                  <a:lnTo>
                    <a:pt x="93052" y="92417"/>
                  </a:lnTo>
                  <a:lnTo>
                    <a:pt x="93040" y="60020"/>
                  </a:lnTo>
                  <a:lnTo>
                    <a:pt x="136982" y="49707"/>
                  </a:lnTo>
                  <a:lnTo>
                    <a:pt x="138684" y="48094"/>
                  </a:lnTo>
                  <a:lnTo>
                    <a:pt x="138772" y="3721"/>
                  </a:lnTo>
                  <a:lnTo>
                    <a:pt x="137756" y="1269"/>
                  </a:lnTo>
                  <a:lnTo>
                    <a:pt x="134505" y="0"/>
                  </a:lnTo>
                  <a:close/>
                </a:path>
              </a:pathLst>
            </a:custGeom>
            <a:solidFill>
              <a:srgbClr val="FFFFFF"/>
            </a:solidFill>
          </p:spPr>
          <p:txBody>
            <a:bodyPr wrap="square" lIns="0" tIns="0" rIns="0" bIns="0" rtlCol="0"/>
            <a:lstStyle/>
            <a:p>
              <a:endParaRPr/>
            </a:p>
          </p:txBody>
        </p:sp>
      </p:grpSp>
      <p:pic>
        <p:nvPicPr>
          <p:cNvPr id="34" name="Picture 33" descr="logo_savixx2_FullW"/>
          <p:cNvPicPr>
            <a:picLocks noChangeAspect="1"/>
          </p:cNvPicPr>
          <p:nvPr/>
        </p:nvPicPr>
        <p:blipFill>
          <a:blip r:embed="rId7"/>
          <a:stretch>
            <a:fillRect/>
          </a:stretch>
        </p:blipFill>
        <p:spPr>
          <a:xfrm>
            <a:off x="2664460" y="4587240"/>
            <a:ext cx="1584325" cy="972820"/>
          </a:xfrm>
          <a:prstGeom prst="rect">
            <a:avLst/>
          </a:prstGeom>
        </p:spPr>
      </p:pic>
      <p:sp>
        <p:nvSpPr>
          <p:cNvPr id="26" name="object 15"/>
          <p:cNvSpPr txBox="1"/>
          <p:nvPr/>
        </p:nvSpPr>
        <p:spPr>
          <a:xfrm>
            <a:off x="1252855" y="5783580"/>
            <a:ext cx="4352925" cy="1363980"/>
          </a:xfrm>
          <a:prstGeom prst="rect">
            <a:avLst/>
          </a:prstGeom>
        </p:spPr>
        <p:txBody>
          <a:bodyPr vert="horz" wrap="square" lIns="0" tIns="12700" rIns="0" bIns="0" rtlCol="0">
            <a:spAutoFit/>
          </a:bodyPr>
          <a:lstStyle/>
          <a:p>
            <a:pPr algn="ctr">
              <a:lnSpc>
                <a:spcPct val="100000"/>
              </a:lnSpc>
              <a:spcBef>
                <a:spcPts val="100"/>
              </a:spcBef>
            </a:pPr>
            <a:r>
              <a:rPr lang="pt-BR" sz="1900" b="1" dirty="0">
                <a:solidFill>
                  <a:srgbClr val="FFFFFF"/>
                </a:solidFill>
                <a:latin typeface="Fakt Con Pro Bold" panose="02000000000000000000" charset="0"/>
                <a:cs typeface="Fakt Con Pro Bold" panose="02000000000000000000" charset="0"/>
              </a:rPr>
              <a:t>www.s</a:t>
            </a:r>
            <a:r>
              <a:rPr sz="1900" b="1" dirty="0">
                <a:solidFill>
                  <a:srgbClr val="FFFFFF"/>
                </a:solidFill>
                <a:latin typeface="Fakt Con Pro Bold" panose="02000000000000000000" charset="0"/>
                <a:cs typeface="Fakt Con Pro Bold" panose="02000000000000000000" charset="0"/>
              </a:rPr>
              <a:t>avixx.com.br</a:t>
            </a:r>
          </a:p>
          <a:p>
            <a:pPr algn="ctr">
              <a:lnSpc>
                <a:spcPct val="100000"/>
              </a:lnSpc>
              <a:spcBef>
                <a:spcPts val="100"/>
              </a:spcBef>
            </a:pPr>
            <a:endParaRPr sz="1900" b="1" dirty="0">
              <a:solidFill>
                <a:srgbClr val="FFFFFF"/>
              </a:solidFill>
              <a:latin typeface="Fakt Con Pro Bold" panose="02000000000000000000" charset="0"/>
              <a:cs typeface="Fakt Con Pro Bold" panose="02000000000000000000" charset="0"/>
            </a:endParaRPr>
          </a:p>
          <a:p>
            <a:pPr algn="ctr">
              <a:lnSpc>
                <a:spcPct val="100000"/>
              </a:lnSpc>
              <a:spcBef>
                <a:spcPts val="100"/>
              </a:spcBef>
            </a:pPr>
            <a:r>
              <a:rPr sz="1500" dirty="0">
                <a:solidFill>
                  <a:srgbClr val="FFFFFF"/>
                </a:solidFill>
                <a:latin typeface="Fakt Con Pro Blond" panose="02000000000000000000" charset="0"/>
                <a:cs typeface="Trebuchet MS" panose="020B0603020202020204"/>
              </a:rPr>
              <a:t>Av. Bem Te Vi, 77 2º. Andar</a:t>
            </a:r>
          </a:p>
          <a:p>
            <a:pPr algn="ctr">
              <a:lnSpc>
                <a:spcPct val="100000"/>
              </a:lnSpc>
              <a:spcBef>
                <a:spcPts val="100"/>
              </a:spcBef>
            </a:pPr>
            <a:r>
              <a:rPr sz="1500" dirty="0">
                <a:solidFill>
                  <a:srgbClr val="FFFFFF"/>
                </a:solidFill>
                <a:latin typeface="Fakt Con Pro Blond" panose="02000000000000000000" charset="0"/>
                <a:cs typeface="Trebuchet MS" panose="020B0603020202020204"/>
              </a:rPr>
              <a:t>Moema | SP | Brazil</a:t>
            </a:r>
            <a:endParaRPr sz="1500">
              <a:latin typeface="Fakt Con Pro Blond" panose="02000000000000000000" charset="0"/>
              <a:cs typeface="Trebuchet MS" panose="020B0603020202020204"/>
            </a:endParaRPr>
          </a:p>
          <a:p>
            <a:pPr algn="ctr">
              <a:lnSpc>
                <a:spcPct val="100000"/>
              </a:lnSpc>
              <a:spcBef>
                <a:spcPts val="40"/>
              </a:spcBef>
            </a:pPr>
            <a:r>
              <a:rPr sz="1700" b="1" dirty="0">
                <a:solidFill>
                  <a:srgbClr val="FFFFFF"/>
                </a:solidFill>
                <a:latin typeface="Fakt Con Pro Bold" panose="02000000000000000000" charset="0"/>
                <a:cs typeface="Fakt Con Pro Bold" panose="02000000000000000000" charset="0"/>
              </a:rPr>
              <a:t>Tel.: 11 5053 9650 | Fax: 11 5053 9670</a:t>
            </a:r>
          </a:p>
        </p:txBody>
      </p:sp>
      <p:pic>
        <p:nvPicPr>
          <p:cNvPr id="6" name="Picture 5" descr="Selos_Savixx"/>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254885" y="8267065"/>
            <a:ext cx="2254885" cy="105791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XX2_SAVIXX"/>
          <p:cNvPicPr>
            <a:picLocks noChangeAspect="1"/>
          </p:cNvPicPr>
          <p:nvPr/>
        </p:nvPicPr>
        <p:blipFill>
          <a:blip r:embed="rId2">
            <a:alphaModFix amt="9000"/>
            <a:extLst>
              <a:ext uri="{96DAC541-7B7A-43D3-8B79-37D633B846F1}">
                <asvg:svgBlip xmlns:asvg="http://schemas.microsoft.com/office/drawing/2016/SVG/main" r:embed="rId3"/>
              </a:ext>
            </a:extLst>
          </a:blip>
          <a:srcRect t="57243" r="44694"/>
          <a:stretch>
            <a:fillRect/>
          </a:stretch>
        </p:blipFill>
        <p:spPr>
          <a:xfrm>
            <a:off x="1202055" y="-179070"/>
            <a:ext cx="5778500" cy="4531995"/>
          </a:xfrm>
          <a:prstGeom prst="rect">
            <a:avLst/>
          </a:prstGeom>
        </p:spPr>
      </p:pic>
      <p:sp>
        <p:nvSpPr>
          <p:cNvPr id="4" name="Text Box 3"/>
          <p:cNvSpPr txBox="1"/>
          <p:nvPr/>
        </p:nvSpPr>
        <p:spPr>
          <a:xfrm>
            <a:off x="1043305" y="1671320"/>
            <a:ext cx="5012690" cy="6525260"/>
          </a:xfrm>
          <a:prstGeom prst="rect">
            <a:avLst/>
          </a:prstGeom>
          <a:noFill/>
        </p:spPr>
        <p:txBody>
          <a:bodyPr wrap="square" rtlCol="0">
            <a:spAutoFit/>
          </a:bodyPr>
          <a:lstStyle/>
          <a:p>
            <a:pPr algn="ctr"/>
            <a:r>
              <a:rPr lang="en-US" sz="1600" b="1" dirty="0">
                <a:latin typeface="Fakt Con Pro Bold" panose="02000000000000000000" charset="0"/>
                <a:cs typeface="Fakt Con Pro Bold" panose="02000000000000000000" charset="0"/>
              </a:rPr>
              <a:t>CÓDIGO DE CONDUTA</a:t>
            </a:r>
          </a:p>
          <a:p>
            <a:pPr algn="just"/>
            <a:endParaRPr lang="en-US" sz="1200" b="1" dirty="0">
              <a:latin typeface="Fakt Con Pro Bold" panose="02000000000000000000" charset="0"/>
              <a:cs typeface="Fakt Con Pro Bold" panose="02000000000000000000" charset="0"/>
            </a:endParaRPr>
          </a:p>
          <a:p>
            <a:pPr algn="just">
              <a:lnSpc>
                <a:spcPct val="90000"/>
              </a:lnSpc>
            </a:pPr>
            <a:r>
              <a:rPr lang="en-US" sz="1400" b="1" dirty="0">
                <a:latin typeface="Fakt Con Pro Bold" panose="02000000000000000000" charset="0"/>
                <a:cs typeface="Fakt Con Pro Bold" panose="02000000000000000000" charset="0"/>
              </a:rPr>
              <a:t>Se o </a:t>
            </a:r>
            <a:r>
              <a:rPr lang="en-US" sz="1400" b="1" dirty="0" err="1">
                <a:latin typeface="Fakt Con Pro Bold" panose="02000000000000000000" charset="0"/>
                <a:cs typeface="Fakt Con Pro Bold" panose="02000000000000000000" charset="0"/>
              </a:rPr>
              <a:t>ambiente</a:t>
            </a:r>
            <a:r>
              <a:rPr lang="en-US" sz="1400" b="1" dirty="0">
                <a:latin typeface="Fakt Con Pro Bold" panose="02000000000000000000" charset="0"/>
                <a:cs typeface="Fakt Con Pro Bold" panose="02000000000000000000" charset="0"/>
              </a:rPr>
              <a:t> é BOM o </a:t>
            </a:r>
            <a:r>
              <a:rPr lang="en-US" sz="1400" b="1" dirty="0" err="1">
                <a:latin typeface="Fakt Con Pro Bold" panose="02000000000000000000" charset="0"/>
                <a:cs typeface="Fakt Con Pro Bold" panose="02000000000000000000" charset="0"/>
              </a:rPr>
              <a:t>trabalho</a:t>
            </a:r>
            <a:r>
              <a:rPr lang="en-US" sz="1400" b="1" dirty="0">
                <a:latin typeface="Fakt Con Pro Bold" panose="02000000000000000000" charset="0"/>
                <a:cs typeface="Fakt Con Pro Bold" panose="02000000000000000000" charset="0"/>
              </a:rPr>
              <a:t> é </a:t>
            </a:r>
            <a:r>
              <a:rPr lang="en-US" sz="1400" b="1" dirty="0" err="1">
                <a:latin typeface="Fakt Con Pro Bold" panose="02000000000000000000" charset="0"/>
                <a:cs typeface="Fakt Con Pro Bold" panose="02000000000000000000" charset="0"/>
              </a:rPr>
              <a:t>melhor</a:t>
            </a:r>
            <a:r>
              <a:rPr lang="en-US" sz="1400" b="1" dirty="0">
                <a:latin typeface="Fakt Con Pro Bold" panose="02000000000000000000" charset="0"/>
                <a:cs typeface="Fakt Con Pro Bold" panose="02000000000000000000" charset="0"/>
              </a:rPr>
              <a:t> </a:t>
            </a:r>
            <a:r>
              <a:rPr lang="en-US" sz="1400" b="1" dirty="0" err="1">
                <a:latin typeface="Fakt Con Pro Bold" panose="02000000000000000000" charset="0"/>
                <a:cs typeface="Fakt Con Pro Bold" panose="02000000000000000000" charset="0"/>
              </a:rPr>
              <a:t>ainda</a:t>
            </a:r>
            <a:r>
              <a:rPr lang="en-US" sz="1400" b="1" dirty="0">
                <a:latin typeface="Fakt Con Pro Bold" panose="02000000000000000000" charset="0"/>
                <a:cs typeface="Fakt Con Pro Bold" panose="02000000000000000000" charset="0"/>
              </a:rPr>
              <a:t>.</a:t>
            </a:r>
          </a:p>
          <a:p>
            <a:pPr algn="just">
              <a:lnSpc>
                <a:spcPct val="90000"/>
              </a:lnSpc>
            </a:pPr>
            <a:endParaRPr lang="en-US" sz="1400" dirty="0">
              <a:latin typeface="Fakt Con Pro Blond" panose="02000000000000000000" charset="0"/>
              <a:cs typeface="Fakt Con Pro Blond" panose="02000000000000000000" charset="0"/>
            </a:endParaRPr>
          </a:p>
          <a:p>
            <a:pPr algn="just">
              <a:lnSpc>
                <a:spcPct val="90000"/>
              </a:lnSpc>
            </a:pPr>
            <a:r>
              <a:rPr lang="en-US" sz="1400" dirty="0" err="1">
                <a:latin typeface="Fakt Con Pro Blond" panose="02000000000000000000" charset="0"/>
                <a:cs typeface="Fakt Con Pro Blond" panose="02000000000000000000" charset="0"/>
              </a:rPr>
              <a:t>Alguns</a:t>
            </a:r>
            <a:r>
              <a:rPr lang="en-US" sz="1400" dirty="0">
                <a:latin typeface="Fakt Con Pro Blond" panose="02000000000000000000" charset="0"/>
                <a:cs typeface="Fakt Con Pro Blond" panose="02000000000000000000" charset="0"/>
              </a:rPr>
              <a:t> dos </a:t>
            </a:r>
            <a:r>
              <a:rPr lang="en-US" sz="1400" dirty="0" err="1">
                <a:latin typeface="Fakt Con Pro Blond" panose="02000000000000000000" charset="0"/>
                <a:cs typeface="Fakt Con Pro Blond" panose="02000000000000000000" charset="0"/>
              </a:rPr>
              <a:t>principais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questionamentos</a:t>
            </a:r>
            <a:r>
              <a:rPr lang="en-US" sz="1400" dirty="0">
                <a:latin typeface="Fakt Con Pro Blond" panose="02000000000000000000" charset="0"/>
                <a:cs typeface="Fakt Con Pro Blond" panose="02000000000000000000" charset="0"/>
              </a:rPr>
              <a:t> da </a:t>
            </a:r>
            <a:r>
              <a:rPr lang="en-US" sz="1400" dirty="0" err="1">
                <a:latin typeface="Fakt Con Pro Blond" panose="02000000000000000000" charset="0"/>
                <a:cs typeface="Fakt Con Pro Blond" panose="02000000000000000000" charset="0"/>
              </a:rPr>
              <a:t>atualidade</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são</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sobre</a:t>
            </a:r>
            <a:r>
              <a:rPr lang="en-US" sz="1400" dirty="0">
                <a:latin typeface="Fakt Con Pro Blond" panose="02000000000000000000" charset="0"/>
                <a:cs typeface="Fakt Con Pro Blond" panose="02000000000000000000" charset="0"/>
              </a:rPr>
              <a:t> moral e </a:t>
            </a:r>
            <a:r>
              <a:rPr lang="en-US" sz="1400" dirty="0" err="1">
                <a:latin typeface="Fakt Con Pro Blond" panose="02000000000000000000" charset="0"/>
                <a:cs typeface="Fakt Con Pro Blond" panose="02000000000000000000" charset="0"/>
              </a:rPr>
              <a:t>ética</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Devem</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merecer</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nossa</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atenção</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absoluta</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tornando</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esse</a:t>
            </a:r>
            <a:r>
              <a:rPr lang="en-US" sz="1400" dirty="0">
                <a:latin typeface="Fakt Con Pro Blond" panose="02000000000000000000" charset="0"/>
                <a:cs typeface="Fakt Con Pro Blond" panose="02000000000000000000" charset="0"/>
              </a:rPr>
              <a:t> Código de </a:t>
            </a:r>
            <a:r>
              <a:rPr lang="en-US" sz="1400" dirty="0" err="1">
                <a:latin typeface="Fakt Con Pro Blond" panose="02000000000000000000" charset="0"/>
                <a:cs typeface="Fakt Con Pro Blond" panose="02000000000000000000" charset="0"/>
              </a:rPr>
              <a:t>Conduta</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conhecido</a:t>
            </a:r>
            <a:r>
              <a:rPr lang="en-US" sz="1400" dirty="0">
                <a:latin typeface="Fakt Con Pro Blond" panose="02000000000000000000" charset="0"/>
                <a:cs typeface="Fakt Con Pro Blond" panose="02000000000000000000" charset="0"/>
              </a:rPr>
              <a:t> pela </a:t>
            </a:r>
            <a:r>
              <a:rPr lang="en-US" sz="1400" dirty="0" err="1">
                <a:latin typeface="Fakt Con Pro Blond" panose="02000000000000000000" charset="0"/>
                <a:cs typeface="Fakt Con Pro Blond" panose="02000000000000000000" charset="0"/>
              </a:rPr>
              <a:t>Empresa</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toda</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Afinal</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ele</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vai</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fazer</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parte</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ativa</a:t>
            </a:r>
            <a:r>
              <a:rPr lang="en-US" sz="1400" dirty="0">
                <a:latin typeface="Fakt Con Pro Blond" panose="02000000000000000000" charset="0"/>
                <a:cs typeface="Fakt Con Pro Blond" panose="02000000000000000000" charset="0"/>
              </a:rPr>
              <a:t> de </a:t>
            </a:r>
            <a:r>
              <a:rPr lang="en-US" sz="1400" dirty="0" err="1">
                <a:latin typeface="Fakt Con Pro Blond" panose="02000000000000000000" charset="0"/>
                <a:cs typeface="Fakt Con Pro Blond" panose="02000000000000000000" charset="0"/>
              </a:rPr>
              <a:t>nossas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vidas</a:t>
            </a:r>
            <a:r>
              <a:rPr lang="en-US" sz="1400" dirty="0">
                <a:latin typeface="Fakt Con Pro Blond" panose="02000000000000000000" charset="0"/>
                <a:cs typeface="Fakt Con Pro Blond" panose="02000000000000000000" charset="0"/>
              </a:rPr>
              <a:t> e </a:t>
            </a:r>
            <a:r>
              <a:rPr lang="en-US" sz="1400" dirty="0" err="1">
                <a:latin typeface="Fakt Con Pro Blond" panose="02000000000000000000" charset="0"/>
                <a:cs typeface="Fakt Con Pro Blond" panose="02000000000000000000" charset="0"/>
              </a:rPr>
              <a:t>parte</a:t>
            </a:r>
            <a:r>
              <a:rPr lang="en-US" sz="1400" dirty="0">
                <a:latin typeface="Fakt Con Pro Blond" panose="02000000000000000000" charset="0"/>
                <a:cs typeface="Fakt Con Pro Blond" panose="02000000000000000000" charset="0"/>
              </a:rPr>
              <a:t> fundamental de </a:t>
            </a:r>
            <a:r>
              <a:rPr lang="en-US" sz="1400" dirty="0" err="1">
                <a:latin typeface="Fakt Con Pro Blond" panose="02000000000000000000" charset="0"/>
                <a:cs typeface="Fakt Con Pro Blond" panose="02000000000000000000" charset="0"/>
              </a:rPr>
              <a:t>nossa</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cultura</a:t>
            </a:r>
            <a:r>
              <a:rPr lang="en-US" sz="1400" dirty="0">
                <a:latin typeface="Fakt Con Pro Blond" panose="02000000000000000000" charset="0"/>
                <a:cs typeface="Fakt Con Pro Blond" panose="02000000000000000000" charset="0"/>
              </a:rPr>
              <a:t>.</a:t>
            </a:r>
          </a:p>
          <a:p>
            <a:pPr algn="just">
              <a:lnSpc>
                <a:spcPct val="90000"/>
              </a:lnSpc>
            </a:pPr>
            <a:endParaRPr lang="en-US" sz="1400" dirty="0">
              <a:latin typeface="Fakt Con Pro Blond" panose="02000000000000000000" charset="0"/>
              <a:cs typeface="Fakt Con Pro Blond" panose="02000000000000000000" charset="0"/>
            </a:endParaRPr>
          </a:p>
          <a:p>
            <a:pPr algn="just">
              <a:lnSpc>
                <a:spcPct val="90000"/>
              </a:lnSpc>
            </a:pPr>
            <a:r>
              <a:rPr lang="en-US" sz="1400" dirty="0">
                <a:latin typeface="Fakt Con Pro Blond" panose="02000000000000000000" charset="0"/>
                <a:cs typeface="Fakt Con Pro Blond" panose="02000000000000000000" charset="0"/>
              </a:rPr>
              <a:t>Ser </a:t>
            </a:r>
            <a:r>
              <a:rPr lang="en-US" sz="1400" dirty="0" err="1">
                <a:latin typeface="Fakt Con Pro Blond" panose="02000000000000000000" charset="0"/>
                <a:cs typeface="Fakt Con Pro Blond" panose="02000000000000000000" charset="0"/>
              </a:rPr>
              <a:t>ético</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não</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significa</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conduzir</a:t>
            </a:r>
            <a:r>
              <a:rPr lang="en-US" sz="1400" dirty="0">
                <a:latin typeface="Fakt Con Pro Blond" panose="02000000000000000000" charset="0"/>
                <a:cs typeface="Fakt Con Pro Blond" panose="02000000000000000000" charset="0"/>
              </a:rPr>
              <a:t>-se </a:t>
            </a:r>
            <a:r>
              <a:rPr lang="en-US" sz="1400" dirty="0" err="1">
                <a:latin typeface="Fakt Con Pro Blond" panose="02000000000000000000" charset="0"/>
                <a:cs typeface="Fakt Con Pro Blond" panose="02000000000000000000" charset="0"/>
              </a:rPr>
              <a:t>eticamente</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quando</a:t>
            </a:r>
            <a:r>
              <a:rPr lang="en-US" sz="1400" dirty="0">
                <a:latin typeface="Fakt Con Pro Blond" panose="02000000000000000000" charset="0"/>
                <a:cs typeface="Fakt Con Pro Blond" panose="02000000000000000000" charset="0"/>
              </a:rPr>
              <a:t> for </a:t>
            </a:r>
            <a:r>
              <a:rPr lang="en-US" sz="1400" dirty="0" err="1">
                <a:latin typeface="Fakt Con Pro Blond" panose="02000000000000000000" charset="0"/>
                <a:cs typeface="Fakt Con Pro Blond" panose="02000000000000000000" charset="0"/>
              </a:rPr>
              <a:t>conveniente</a:t>
            </a:r>
            <a:r>
              <a:rPr lang="en-US" sz="1400" dirty="0">
                <a:latin typeface="Fakt Con Pro Blond" panose="02000000000000000000" charset="0"/>
                <a:cs typeface="Fakt Con Pro Blond" panose="02000000000000000000" charset="0"/>
              </a:rPr>
              <a:t>, mas o tempo </a:t>
            </a:r>
            <a:r>
              <a:rPr lang="en-US" sz="1400" dirty="0" err="1">
                <a:latin typeface="Fakt Con Pro Blond" panose="02000000000000000000" charset="0"/>
                <a:cs typeface="Fakt Con Pro Blond" panose="02000000000000000000" charset="0"/>
              </a:rPr>
              <a:t>todo</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Representa</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nosso</a:t>
            </a:r>
            <a:r>
              <a:rPr lang="en-US" sz="1400" dirty="0">
                <a:latin typeface="Fakt Con Pro Blond" panose="02000000000000000000" charset="0"/>
                <a:cs typeface="Fakt Con Pro Blond" panose="02000000000000000000" charset="0"/>
              </a:rPr>
              <a:t> modo de ser, a moral </a:t>
            </a:r>
            <a:r>
              <a:rPr lang="en-US" sz="1400" dirty="0" err="1">
                <a:latin typeface="Fakt Con Pro Blond" panose="02000000000000000000" charset="0"/>
                <a:cs typeface="Fakt Con Pro Blond" panose="02000000000000000000" charset="0"/>
              </a:rPr>
              <a:t>está</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relacionada</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ao</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convívio</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em</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sociedade</a:t>
            </a:r>
            <a:r>
              <a:rPr lang="en-US" sz="1400" dirty="0">
                <a:latin typeface="Fakt Con Pro Blond" panose="02000000000000000000" charset="0"/>
                <a:cs typeface="Fakt Con Pro Blond" panose="02000000000000000000" charset="0"/>
              </a:rPr>
              <a:t>. No </a:t>
            </a:r>
            <a:r>
              <a:rPr lang="en-US" sz="1400" dirty="0" err="1">
                <a:latin typeface="Fakt Con Pro Blond" panose="02000000000000000000" charset="0"/>
                <a:cs typeface="Fakt Con Pro Blond" panose="02000000000000000000" charset="0"/>
              </a:rPr>
              <a:t>sentido</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prático</a:t>
            </a:r>
            <a:r>
              <a:rPr lang="en-US" sz="1400" dirty="0">
                <a:latin typeface="Fakt Con Pro Blond" panose="02000000000000000000" charset="0"/>
                <a:cs typeface="Fakt Con Pro Blond" panose="02000000000000000000" charset="0"/>
              </a:rPr>
              <a:t>, a </a:t>
            </a:r>
            <a:r>
              <a:rPr lang="en-US" sz="1400" dirty="0" err="1">
                <a:latin typeface="Fakt Con Pro Blond" panose="02000000000000000000" charset="0"/>
                <a:cs typeface="Fakt Con Pro Blond" panose="02000000000000000000" charset="0"/>
              </a:rPr>
              <a:t>finalidade</a:t>
            </a:r>
            <a:r>
              <a:rPr lang="en-US" sz="1400" dirty="0">
                <a:latin typeface="Fakt Con Pro Blond" panose="02000000000000000000" charset="0"/>
                <a:cs typeface="Fakt Con Pro Blond" panose="02000000000000000000" charset="0"/>
              </a:rPr>
              <a:t> da </a:t>
            </a:r>
            <a:r>
              <a:rPr lang="en-US" sz="1400" dirty="0" err="1">
                <a:latin typeface="Fakt Con Pro Blond" panose="02000000000000000000" charset="0"/>
                <a:cs typeface="Fakt Con Pro Blond" panose="02000000000000000000" charset="0"/>
              </a:rPr>
              <a:t>ética</a:t>
            </a:r>
            <a:r>
              <a:rPr lang="en-US" sz="1400" dirty="0">
                <a:latin typeface="Fakt Con Pro Blond" panose="02000000000000000000" charset="0"/>
                <a:cs typeface="Fakt Con Pro Blond" panose="02000000000000000000" charset="0"/>
              </a:rPr>
              <a:t> e da moral é </a:t>
            </a:r>
            <a:r>
              <a:rPr lang="en-US" sz="1400" dirty="0" err="1">
                <a:latin typeface="Fakt Con Pro Blond" panose="02000000000000000000" charset="0"/>
                <a:cs typeface="Fakt Con Pro Blond" panose="02000000000000000000" charset="0"/>
              </a:rPr>
              <a:t>muito</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semelhante</a:t>
            </a:r>
            <a:r>
              <a:rPr lang="en-US" sz="1400" dirty="0">
                <a:latin typeface="Fakt Con Pro Blond" panose="02000000000000000000" charset="0"/>
                <a:cs typeface="Fakt Con Pro Blond" panose="02000000000000000000" charset="0"/>
              </a:rPr>
              <a:t>. São ambas </a:t>
            </a:r>
            <a:r>
              <a:rPr lang="en-US" sz="1400" dirty="0" err="1">
                <a:latin typeface="Fakt Con Pro Blond" panose="02000000000000000000" charset="0"/>
                <a:cs typeface="Fakt Con Pro Blond" panose="02000000000000000000" charset="0"/>
              </a:rPr>
              <a:t>responsáveis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por</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construir</a:t>
            </a:r>
            <a:r>
              <a:rPr lang="en-US" sz="1400" dirty="0">
                <a:latin typeface="Fakt Con Pro Blond" panose="02000000000000000000" charset="0"/>
                <a:cs typeface="Fakt Con Pro Blond" panose="02000000000000000000" charset="0"/>
              </a:rPr>
              <a:t> as bases que </a:t>
            </a:r>
            <a:r>
              <a:rPr lang="en-US" sz="1400" dirty="0" err="1">
                <a:latin typeface="Fakt Con Pro Blond" panose="02000000000000000000" charset="0"/>
                <a:cs typeface="Fakt Con Pro Blond" panose="02000000000000000000" charset="0"/>
              </a:rPr>
              <a:t>vão</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guiar</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nossa</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conduta</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determinando</a:t>
            </a:r>
            <a:r>
              <a:rPr lang="en-US" sz="1400" dirty="0">
                <a:latin typeface="Fakt Con Pro Blond" panose="02000000000000000000" charset="0"/>
                <a:cs typeface="Fakt Con Pro Blond" panose="02000000000000000000" charset="0"/>
              </a:rPr>
              <a:t> o </a:t>
            </a:r>
            <a:r>
              <a:rPr lang="en-US" sz="1400" dirty="0" err="1">
                <a:latin typeface="Fakt Con Pro Blond" panose="02000000000000000000" charset="0"/>
                <a:cs typeface="Fakt Con Pro Blond" panose="02000000000000000000" charset="0"/>
              </a:rPr>
              <a:t>nosso</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caráter</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humanismo</a:t>
            </a:r>
            <a:r>
              <a:rPr lang="en-US" sz="1400" dirty="0">
                <a:latin typeface="Fakt Con Pro Blond" panose="02000000000000000000" charset="0"/>
                <a:cs typeface="Fakt Con Pro Blond" panose="02000000000000000000" charset="0"/>
              </a:rPr>
              <a:t> e </a:t>
            </a:r>
            <a:r>
              <a:rPr lang="en-US" sz="1400" dirty="0" err="1">
                <a:latin typeface="Fakt Con Pro Blond" panose="02000000000000000000" charset="0"/>
                <a:cs typeface="Fakt Con Pro Blond" panose="02000000000000000000" charset="0"/>
              </a:rPr>
              <a:t>virtudes</a:t>
            </a:r>
            <a:r>
              <a:rPr lang="en-US" sz="1400" dirty="0">
                <a:latin typeface="Fakt Con Pro Blond" panose="02000000000000000000" charset="0"/>
                <a:cs typeface="Fakt Con Pro Blond" panose="02000000000000000000" charset="0"/>
              </a:rPr>
              <a:t>, e </a:t>
            </a:r>
            <a:r>
              <a:rPr lang="en-US" sz="1400" dirty="0" err="1">
                <a:latin typeface="Fakt Con Pro Blond" panose="02000000000000000000" charset="0"/>
                <a:cs typeface="Fakt Con Pro Blond" panose="02000000000000000000" charset="0"/>
              </a:rPr>
              <a:t>por</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ensinar</a:t>
            </a:r>
            <a:r>
              <a:rPr lang="en-US" sz="1400" dirty="0">
                <a:latin typeface="Fakt Con Pro Blond" panose="02000000000000000000" charset="0"/>
                <a:cs typeface="Fakt Con Pro Blond" panose="02000000000000000000" charset="0"/>
              </a:rPr>
              <a:t> a </a:t>
            </a:r>
            <a:r>
              <a:rPr lang="en-US" sz="1400" dirty="0" err="1">
                <a:latin typeface="Fakt Con Pro Blond" panose="02000000000000000000" charset="0"/>
                <a:cs typeface="Fakt Con Pro Blond" panose="02000000000000000000" charset="0"/>
              </a:rPr>
              <a:t>melhor</a:t>
            </a:r>
            <a:r>
              <a:rPr lang="en-US" sz="1400" dirty="0">
                <a:latin typeface="Fakt Con Pro Blond" panose="02000000000000000000" charset="0"/>
                <a:cs typeface="Fakt Con Pro Blond" panose="02000000000000000000" charset="0"/>
              </a:rPr>
              <a:t> forma de </a:t>
            </a:r>
            <a:r>
              <a:rPr lang="en-US" sz="1400" dirty="0" err="1">
                <a:latin typeface="Fakt Con Pro Blond" panose="02000000000000000000" charset="0"/>
                <a:cs typeface="Fakt Con Pro Blond" panose="02000000000000000000" charset="0"/>
              </a:rPr>
              <a:t>agir</a:t>
            </a:r>
            <a:r>
              <a:rPr lang="en-US" sz="1400" dirty="0">
                <a:latin typeface="Fakt Con Pro Blond" panose="02000000000000000000" charset="0"/>
                <a:cs typeface="Fakt Con Pro Blond" panose="02000000000000000000" charset="0"/>
              </a:rPr>
              <a:t> e de se </a:t>
            </a:r>
            <a:r>
              <a:rPr lang="en-US" sz="1400" dirty="0" err="1">
                <a:latin typeface="Fakt Con Pro Blond" panose="02000000000000000000" charset="0"/>
                <a:cs typeface="Fakt Con Pro Blond" panose="02000000000000000000" charset="0"/>
              </a:rPr>
              <a:t>comportar</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em</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sociedade</a:t>
            </a:r>
            <a:r>
              <a:rPr lang="en-US" sz="1400" dirty="0">
                <a:latin typeface="Fakt Con Pro Blond" panose="02000000000000000000" charset="0"/>
                <a:cs typeface="Fakt Con Pro Blond" panose="02000000000000000000" charset="0"/>
              </a:rPr>
              <a:t>. Em </a:t>
            </a:r>
            <a:r>
              <a:rPr lang="en-US" sz="1400" dirty="0" err="1">
                <a:latin typeface="Fakt Con Pro Blond" panose="02000000000000000000" charset="0"/>
                <a:cs typeface="Fakt Con Pro Blond" panose="02000000000000000000" charset="0"/>
              </a:rPr>
              <a:t>caso</a:t>
            </a:r>
            <a:r>
              <a:rPr lang="en-US" sz="1400" dirty="0">
                <a:latin typeface="Fakt Con Pro Blond" panose="02000000000000000000" charset="0"/>
                <a:cs typeface="Fakt Con Pro Blond" panose="02000000000000000000" charset="0"/>
              </a:rPr>
              <a:t> de a lei </a:t>
            </a:r>
            <a:r>
              <a:rPr lang="en-US" sz="1400" dirty="0" err="1">
                <a:latin typeface="Fakt Con Pro Blond" panose="02000000000000000000" charset="0"/>
                <a:cs typeface="Fakt Con Pro Blond" panose="02000000000000000000" charset="0"/>
              </a:rPr>
              <a:t>brasileira</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ou</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outras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políticas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específicas</a:t>
            </a:r>
            <a:r>
              <a:rPr lang="en-US" sz="1400" dirty="0">
                <a:latin typeface="Fakt Con Pro Blond" panose="02000000000000000000" charset="0"/>
                <a:cs typeface="Fakt Con Pro Blond" panose="02000000000000000000" charset="0"/>
              </a:rPr>
              <a:t> da Savixx </a:t>
            </a:r>
            <a:r>
              <a:rPr lang="en-US" sz="1400" dirty="0" err="1">
                <a:latin typeface="Fakt Con Pro Blond" panose="02000000000000000000" charset="0"/>
                <a:cs typeface="Fakt Con Pro Blond" panose="02000000000000000000" charset="0"/>
              </a:rPr>
              <a:t>estabelecerem</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obrigações</a:t>
            </a:r>
            <a:r>
              <a:rPr lang="en-US" sz="1400" dirty="0">
                <a:latin typeface="Fakt Con Pro Blond" panose="02000000000000000000" charset="0"/>
                <a:cs typeface="Fakt Con Pro Blond" panose="02000000000000000000" charset="0"/>
              </a:rPr>
              <a:t> e </a:t>
            </a:r>
            <a:r>
              <a:rPr lang="en-US" sz="1400" dirty="0" err="1">
                <a:latin typeface="Fakt Con Pro Blond" panose="02000000000000000000" charset="0"/>
                <a:cs typeface="Fakt Con Pro Blond" panose="02000000000000000000" charset="0"/>
              </a:rPr>
              <a:t>deveres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mais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amplos</a:t>
            </a:r>
            <a:r>
              <a:rPr lang="en-US" sz="1400" dirty="0">
                <a:latin typeface="Fakt Con Pro Blond" panose="02000000000000000000" charset="0"/>
                <a:cs typeface="Fakt Con Pro Blond" panose="02000000000000000000" charset="0"/>
              </a:rPr>
              <a:t> do que </a:t>
            </a:r>
            <a:r>
              <a:rPr lang="en-US" sz="1400" dirty="0" err="1">
                <a:latin typeface="Fakt Con Pro Blond" panose="02000000000000000000" charset="0"/>
                <a:cs typeface="Fakt Con Pro Blond" panose="02000000000000000000" charset="0"/>
              </a:rPr>
              <a:t>este</a:t>
            </a:r>
            <a:r>
              <a:rPr lang="en-US" sz="1400" dirty="0">
                <a:latin typeface="Fakt Con Pro Blond" panose="02000000000000000000" charset="0"/>
                <a:cs typeface="Fakt Con Pro Blond" panose="02000000000000000000" charset="0"/>
              </a:rPr>
              <a:t> Código, a lei </a:t>
            </a:r>
            <a:r>
              <a:rPr lang="en-US" sz="1400" dirty="0" err="1">
                <a:latin typeface="Fakt Con Pro Blond" panose="02000000000000000000" charset="0"/>
                <a:cs typeface="Fakt Con Pro Blond" panose="02000000000000000000" charset="0"/>
              </a:rPr>
              <a:t>ou</a:t>
            </a:r>
            <a:r>
              <a:rPr lang="en-US" sz="1400" dirty="0">
                <a:latin typeface="Fakt Con Pro Blond" panose="02000000000000000000" charset="0"/>
                <a:cs typeface="Fakt Con Pro Blond" panose="02000000000000000000" charset="0"/>
              </a:rPr>
              <a:t> a </a:t>
            </a:r>
            <a:r>
              <a:rPr lang="en-US" sz="1400" dirty="0" err="1">
                <a:latin typeface="Fakt Con Pro Blond" panose="02000000000000000000" charset="0"/>
                <a:cs typeface="Fakt Con Pro Blond" panose="02000000000000000000" charset="0"/>
              </a:rPr>
              <a:t>política</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deverão</a:t>
            </a:r>
            <a:r>
              <a:rPr lang="en-US" sz="1400" dirty="0">
                <a:latin typeface="Fakt Con Pro Blond" panose="02000000000000000000" charset="0"/>
                <a:cs typeface="Fakt Con Pro Blond" panose="02000000000000000000" charset="0"/>
              </a:rPr>
              <a:t> ser </a:t>
            </a:r>
            <a:r>
              <a:rPr lang="en-US" sz="1400" dirty="0" err="1">
                <a:latin typeface="Fakt Con Pro Blond" panose="02000000000000000000" charset="0"/>
                <a:cs typeface="Fakt Con Pro Blond" panose="02000000000000000000" charset="0"/>
              </a:rPr>
              <a:t>respeitadas</a:t>
            </a:r>
            <a:r>
              <a:rPr lang="en-US" sz="1400" dirty="0">
                <a:latin typeface="Fakt Con Pro Blond" panose="02000000000000000000" charset="0"/>
                <a:cs typeface="Fakt Con Pro Blond" panose="02000000000000000000" charset="0"/>
              </a:rPr>
              <a:t>. Por outro </a:t>
            </a:r>
            <a:r>
              <a:rPr lang="en-US" sz="1400" dirty="0" err="1">
                <a:latin typeface="Fakt Con Pro Blond" panose="02000000000000000000" charset="0"/>
                <a:cs typeface="Fakt Con Pro Blond" panose="02000000000000000000" charset="0"/>
              </a:rPr>
              <a:t>lado</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quando</a:t>
            </a:r>
            <a:r>
              <a:rPr lang="en-US" sz="1400" dirty="0">
                <a:latin typeface="Fakt Con Pro Blond" panose="02000000000000000000" charset="0"/>
                <a:cs typeface="Fakt Con Pro Blond" panose="02000000000000000000" charset="0"/>
              </a:rPr>
              <a:t> a lei </a:t>
            </a:r>
            <a:r>
              <a:rPr lang="en-US" sz="1400" dirty="0" err="1">
                <a:latin typeface="Fakt Con Pro Blond" panose="02000000000000000000" charset="0"/>
                <a:cs typeface="Fakt Con Pro Blond" panose="02000000000000000000" charset="0"/>
              </a:rPr>
              <a:t>ou</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outras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políticas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específicas</a:t>
            </a:r>
            <a:r>
              <a:rPr lang="en-US" sz="1400" dirty="0">
                <a:latin typeface="Fakt Con Pro Blond" panose="02000000000000000000" charset="0"/>
                <a:cs typeface="Fakt Con Pro Blond" panose="02000000000000000000" charset="0"/>
              </a:rPr>
              <a:t> da Savixx </a:t>
            </a:r>
            <a:r>
              <a:rPr lang="en-US" sz="1400" dirty="0" err="1">
                <a:latin typeface="Fakt Con Pro Blond" panose="02000000000000000000" charset="0"/>
                <a:cs typeface="Fakt Con Pro Blond" panose="02000000000000000000" charset="0"/>
              </a:rPr>
              <a:t>estabelecerem</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obrigações</a:t>
            </a:r>
            <a:r>
              <a:rPr lang="en-US" sz="1400" dirty="0">
                <a:latin typeface="Fakt Con Pro Blond" panose="02000000000000000000" charset="0"/>
                <a:cs typeface="Fakt Con Pro Blond" panose="02000000000000000000" charset="0"/>
              </a:rPr>
              <a:t> e </a:t>
            </a:r>
            <a:r>
              <a:rPr lang="en-US" sz="1400" dirty="0" err="1">
                <a:latin typeface="Fakt Con Pro Blond" panose="02000000000000000000" charset="0"/>
                <a:cs typeface="Fakt Con Pro Blond" panose="02000000000000000000" charset="0"/>
              </a:rPr>
              <a:t>deveres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menos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amplos</a:t>
            </a:r>
            <a:r>
              <a:rPr lang="en-US" sz="1400" dirty="0">
                <a:latin typeface="Fakt Con Pro Blond" panose="02000000000000000000" charset="0"/>
                <a:cs typeface="Fakt Con Pro Blond" panose="02000000000000000000" charset="0"/>
              </a:rPr>
              <a:t> do que </a:t>
            </a:r>
            <a:r>
              <a:rPr lang="en-US" sz="1400" dirty="0" err="1">
                <a:latin typeface="Fakt Con Pro Blond" panose="02000000000000000000" charset="0"/>
                <a:cs typeface="Fakt Con Pro Blond" panose="02000000000000000000" charset="0"/>
              </a:rPr>
              <a:t>este</a:t>
            </a:r>
            <a:r>
              <a:rPr lang="en-US" sz="1400" dirty="0">
                <a:latin typeface="Fakt Con Pro Blond" panose="02000000000000000000" charset="0"/>
                <a:cs typeface="Fakt Con Pro Blond" panose="02000000000000000000" charset="0"/>
              </a:rPr>
              <a:t> Código, </a:t>
            </a:r>
            <a:r>
              <a:rPr lang="en-US" sz="1400" dirty="0" err="1">
                <a:latin typeface="Fakt Con Pro Blond" panose="02000000000000000000" charset="0"/>
                <a:cs typeface="Fakt Con Pro Blond" panose="02000000000000000000" charset="0"/>
              </a:rPr>
              <a:t>os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termos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deste</a:t>
            </a:r>
            <a:r>
              <a:rPr lang="en-US" sz="1400" dirty="0">
                <a:latin typeface="Fakt Con Pro Blond" panose="02000000000000000000" charset="0"/>
                <a:cs typeface="Fakt Con Pro Blond" panose="02000000000000000000" charset="0"/>
              </a:rPr>
              <a:t> Código </a:t>
            </a:r>
            <a:r>
              <a:rPr lang="en-US" sz="1400" dirty="0" err="1">
                <a:latin typeface="Fakt Con Pro Blond" panose="02000000000000000000" charset="0"/>
                <a:cs typeface="Fakt Con Pro Blond" panose="02000000000000000000" charset="0"/>
              </a:rPr>
              <a:t>deverão</a:t>
            </a:r>
            <a:r>
              <a:rPr lang="en-US" sz="1400" dirty="0">
                <a:latin typeface="Fakt Con Pro Blond" panose="02000000000000000000" charset="0"/>
                <a:cs typeface="Fakt Con Pro Blond" panose="02000000000000000000" charset="0"/>
              </a:rPr>
              <a:t> ser </a:t>
            </a:r>
            <a:r>
              <a:rPr lang="en-US" sz="1400" dirty="0" err="1">
                <a:latin typeface="Fakt Con Pro Blond" panose="02000000000000000000" charset="0"/>
                <a:cs typeface="Fakt Con Pro Blond" panose="02000000000000000000" charset="0"/>
              </a:rPr>
              <a:t>observados</a:t>
            </a:r>
            <a:r>
              <a:rPr lang="en-US" sz="1400" dirty="0">
                <a:latin typeface="Fakt Con Pro Blond" panose="02000000000000000000" charset="0"/>
                <a:cs typeface="Fakt Con Pro Blond" panose="02000000000000000000" charset="0"/>
              </a:rPr>
              <a:t>.</a:t>
            </a:r>
          </a:p>
          <a:p>
            <a:pPr algn="just">
              <a:lnSpc>
                <a:spcPct val="90000"/>
              </a:lnSpc>
            </a:pPr>
            <a:endParaRPr lang="en-US" sz="1400" dirty="0">
              <a:latin typeface="Fakt Con Pro Blond" panose="02000000000000000000" charset="0"/>
              <a:cs typeface="Fakt Con Pro Blond" panose="02000000000000000000" charset="0"/>
            </a:endParaRPr>
          </a:p>
          <a:p>
            <a:pPr algn="just">
              <a:lnSpc>
                <a:spcPct val="90000"/>
              </a:lnSpc>
            </a:pPr>
            <a:r>
              <a:rPr lang="en-US" sz="1400" dirty="0">
                <a:latin typeface="Fakt Con Pro Blond" panose="02000000000000000000" charset="0"/>
                <a:cs typeface="Fakt Con Pro Blond" panose="02000000000000000000" charset="0"/>
              </a:rPr>
              <a:t>A </a:t>
            </a:r>
            <a:r>
              <a:rPr lang="en-US" sz="1400" dirty="0" err="1">
                <a:latin typeface="Fakt Con Pro Blond" panose="02000000000000000000" charset="0"/>
                <a:cs typeface="Fakt Con Pro Blond" panose="02000000000000000000" charset="0"/>
              </a:rPr>
              <a:t>Empresa</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seus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colaboradores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parceiros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fornecedores</a:t>
            </a:r>
            <a:r>
              <a:rPr lang="en-US" sz="1400" dirty="0">
                <a:latin typeface="Fakt Con Pro Blond" panose="02000000000000000000" charset="0"/>
                <a:cs typeface="Fakt Con Pro Blond" panose="02000000000000000000" charset="0"/>
              </a:rPr>
              <a:t>, individual </a:t>
            </a:r>
            <a:r>
              <a:rPr lang="en-US" sz="1400" dirty="0" err="1">
                <a:latin typeface="Fakt Con Pro Blond" panose="02000000000000000000" charset="0"/>
                <a:cs typeface="Fakt Con Pro Blond" panose="02000000000000000000" charset="0"/>
              </a:rPr>
              <a:t>ou</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coletivamente</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têm</a:t>
            </a:r>
            <a:r>
              <a:rPr lang="en-US" sz="1400" dirty="0">
                <a:latin typeface="Fakt Con Pro Blond" panose="02000000000000000000" charset="0"/>
                <a:cs typeface="Fakt Con Pro Blond" panose="02000000000000000000" charset="0"/>
              </a:rPr>
              <a:t> a </a:t>
            </a:r>
            <a:r>
              <a:rPr lang="en-US" sz="1400" dirty="0" err="1">
                <a:latin typeface="Fakt Con Pro Blond" panose="02000000000000000000" charset="0"/>
                <a:cs typeface="Fakt Con Pro Blond" panose="02000000000000000000" charset="0"/>
              </a:rPr>
              <a:t>responsabilidade</a:t>
            </a:r>
            <a:r>
              <a:rPr lang="en-US" sz="1400" dirty="0">
                <a:latin typeface="Fakt Con Pro Blond" panose="02000000000000000000" charset="0"/>
                <a:cs typeface="Fakt Con Pro Blond" panose="02000000000000000000" charset="0"/>
              </a:rPr>
              <a:t> de se </a:t>
            </a:r>
            <a:r>
              <a:rPr lang="en-US" sz="1400" dirty="0" err="1">
                <a:latin typeface="Fakt Con Pro Blond" panose="02000000000000000000" charset="0"/>
                <a:cs typeface="Fakt Con Pro Blond" panose="02000000000000000000" charset="0"/>
              </a:rPr>
              <a:t>comportar</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segundo</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este</a:t>
            </a:r>
            <a:r>
              <a:rPr lang="en-US" sz="1400" dirty="0">
                <a:latin typeface="Fakt Con Pro Blond" panose="02000000000000000000" charset="0"/>
                <a:cs typeface="Fakt Con Pro Blond" panose="02000000000000000000" charset="0"/>
              </a:rPr>
              <a:t> Código </a:t>
            </a:r>
            <a:r>
              <a:rPr lang="en-US" sz="1400" dirty="0" err="1">
                <a:latin typeface="Fakt Con Pro Blond" panose="02000000000000000000" charset="0"/>
                <a:cs typeface="Fakt Con Pro Blond" panose="02000000000000000000" charset="0"/>
              </a:rPr>
              <a:t>em</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todas</a:t>
            </a:r>
            <a:r>
              <a:rPr lang="en-US" sz="1400" dirty="0">
                <a:latin typeface="Fakt Con Pro Blond" panose="02000000000000000000" charset="0"/>
                <a:cs typeface="Fakt Con Pro Blond" panose="02000000000000000000" charset="0"/>
              </a:rPr>
              <a:t> as </a:t>
            </a:r>
            <a:r>
              <a:rPr lang="en-US" sz="1400" dirty="0" err="1">
                <a:latin typeface="Fakt Con Pro Blond" panose="02000000000000000000" charset="0"/>
                <a:cs typeface="Fakt Con Pro Blond" panose="02000000000000000000" charset="0"/>
              </a:rPr>
              <a:t>suas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relações</a:t>
            </a:r>
            <a:r>
              <a:rPr lang="en-US" sz="1400" dirty="0">
                <a:latin typeface="Fakt Con Pro Blond" panose="02000000000000000000" charset="0"/>
                <a:cs typeface="Fakt Con Pro Blond" panose="02000000000000000000" charset="0"/>
              </a:rPr>
              <a:t> e </a:t>
            </a:r>
            <a:r>
              <a:rPr lang="en-US" sz="1400" dirty="0" err="1">
                <a:latin typeface="Fakt Con Pro Blond" panose="02000000000000000000" charset="0"/>
                <a:cs typeface="Fakt Con Pro Blond" panose="02000000000000000000" charset="0"/>
              </a:rPr>
              <a:t>difundir</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continuamente</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essa</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cultura</a:t>
            </a:r>
            <a:r>
              <a:rPr lang="en-US" sz="1400" dirty="0">
                <a:latin typeface="Fakt Con Pro Blond" panose="02000000000000000000" charset="0"/>
                <a:cs typeface="Fakt Con Pro Blond" panose="02000000000000000000" charset="0"/>
              </a:rPr>
              <a:t> e modo de </a:t>
            </a:r>
            <a:r>
              <a:rPr lang="en-US" sz="1400" dirty="0" err="1">
                <a:latin typeface="Fakt Con Pro Blond" panose="02000000000000000000" charset="0"/>
                <a:cs typeface="Fakt Con Pro Blond" panose="02000000000000000000" charset="0"/>
              </a:rPr>
              <a:t>agir</a:t>
            </a:r>
            <a:r>
              <a:rPr lang="en-US" sz="1400" dirty="0">
                <a:latin typeface="Fakt Con Pro Blond" panose="02000000000000000000" charset="0"/>
                <a:cs typeface="Fakt Con Pro Blond" panose="02000000000000000000" charset="0"/>
              </a:rPr>
              <a:t>.</a:t>
            </a:r>
          </a:p>
          <a:p>
            <a:pPr algn="just">
              <a:lnSpc>
                <a:spcPct val="90000"/>
              </a:lnSpc>
            </a:pPr>
            <a:endParaRPr lang="en-US" sz="1400" dirty="0">
              <a:latin typeface="Fakt Con Pro Blond" panose="02000000000000000000" charset="0"/>
              <a:cs typeface="Fakt Con Pro Blond" panose="02000000000000000000" charset="0"/>
            </a:endParaRPr>
          </a:p>
          <a:p>
            <a:pPr algn="just">
              <a:lnSpc>
                <a:spcPct val="90000"/>
              </a:lnSpc>
            </a:pPr>
            <a:r>
              <a:rPr lang="en-US" sz="1400" dirty="0" err="1">
                <a:latin typeface="Fakt Con Pro Blond" panose="02000000000000000000" charset="0"/>
                <a:cs typeface="Fakt Con Pro Blond" panose="02000000000000000000" charset="0"/>
              </a:rPr>
              <a:t>Todos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os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contratos</a:t>
            </a:r>
            <a:r>
              <a:rPr lang="en-US" sz="1400" dirty="0">
                <a:latin typeface="Fakt Con Pro Blond" panose="02000000000000000000" charset="0"/>
                <a:cs typeface="Fakt Con Pro Blond" panose="02000000000000000000" charset="0"/>
              </a:rPr>
              <a:t> de </a:t>
            </a:r>
            <a:r>
              <a:rPr lang="en-US" sz="1400" dirty="0" err="1">
                <a:latin typeface="Fakt Con Pro Blond" panose="02000000000000000000" charset="0"/>
                <a:cs typeface="Fakt Con Pro Blond" panose="02000000000000000000" charset="0"/>
              </a:rPr>
              <a:t>trabalho</a:t>
            </a:r>
            <a:r>
              <a:rPr lang="en-US" sz="1400" dirty="0">
                <a:latin typeface="Fakt Con Pro Blond" panose="02000000000000000000" charset="0"/>
                <a:cs typeface="Fakt Con Pro Blond" panose="02000000000000000000" charset="0"/>
              </a:rPr>
              <a:t>, de </a:t>
            </a:r>
            <a:r>
              <a:rPr lang="en-US" sz="1400" dirty="0" err="1">
                <a:latin typeface="Fakt Con Pro Blond" panose="02000000000000000000" charset="0"/>
                <a:cs typeface="Fakt Con Pro Blond" panose="02000000000000000000" charset="0"/>
              </a:rPr>
              <a:t>prestação</a:t>
            </a:r>
            <a:r>
              <a:rPr lang="en-US" sz="1400" dirty="0">
                <a:latin typeface="Fakt Con Pro Blond" panose="02000000000000000000" charset="0"/>
                <a:cs typeface="Fakt Con Pro Blond" panose="02000000000000000000" charset="0"/>
              </a:rPr>
              <a:t> de </a:t>
            </a:r>
            <a:r>
              <a:rPr lang="en-US" sz="1400" dirty="0" err="1">
                <a:latin typeface="Fakt Con Pro Blond" panose="02000000000000000000" charset="0"/>
                <a:cs typeface="Fakt Con Pro Blond" panose="02000000000000000000" charset="0"/>
              </a:rPr>
              <a:t>serviços</a:t>
            </a:r>
            <a:r>
              <a:rPr lang="en-US" sz="1400" dirty="0">
                <a:latin typeface="Fakt Con Pro Blond" panose="02000000000000000000" charset="0"/>
                <a:cs typeface="Fakt Con Pro Blond" panose="02000000000000000000" charset="0"/>
              </a:rPr>
              <a:t>, de </a:t>
            </a:r>
            <a:r>
              <a:rPr lang="en-US" sz="1400" dirty="0" err="1">
                <a:latin typeface="Fakt Con Pro Blond" panose="02000000000000000000" charset="0"/>
                <a:cs typeface="Fakt Con Pro Blond" panose="02000000000000000000" charset="0"/>
              </a:rPr>
              <a:t>fornecimento</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em</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qualquer</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ação</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ou</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negócio</a:t>
            </a:r>
            <a:r>
              <a:rPr lang="en-US" sz="1400" dirty="0">
                <a:latin typeface="Fakt Con Pro Blond" panose="02000000000000000000" charset="0"/>
                <a:cs typeface="Fakt Con Pro Blond" panose="02000000000000000000" charset="0"/>
              </a:rPr>
              <a:t> que </a:t>
            </a:r>
            <a:r>
              <a:rPr lang="en-US" sz="1400" dirty="0" err="1">
                <a:latin typeface="Fakt Con Pro Blond" panose="02000000000000000000" charset="0"/>
                <a:cs typeface="Fakt Con Pro Blond" panose="02000000000000000000" charset="0"/>
              </a:rPr>
              <a:t>envolvam</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os</a:t>
            </a:r>
            <a:r>
              <a:rPr lang="en-US" sz="1400" dirty="0">
                <a:latin typeface="Fakt Con Pro Blond" panose="02000000000000000000" charset="0"/>
                <a:cs typeface="Fakt Con Pro Blond" panose="02000000000000000000" charset="0"/>
              </a:rPr>
              <a:t> interesses da Savixx, </a:t>
            </a:r>
            <a:r>
              <a:rPr lang="en-US" sz="1400" dirty="0" err="1">
                <a:latin typeface="Fakt Con Pro Blond" panose="02000000000000000000" charset="0"/>
                <a:cs typeface="Fakt Con Pro Blond" panose="02000000000000000000" charset="0"/>
              </a:rPr>
              <a:t>estarão</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sujeitos</a:t>
            </a:r>
            <a:r>
              <a:rPr lang="en-US" sz="1400" dirty="0">
                <a:latin typeface="Fakt Con Pro Blond" panose="02000000000000000000" charset="0"/>
                <a:cs typeface="Fakt Con Pro Blond" panose="02000000000000000000" charset="0"/>
              </a:rPr>
              <a:t> à </a:t>
            </a:r>
            <a:r>
              <a:rPr lang="en-US" sz="1400" dirty="0" err="1">
                <a:latin typeface="Fakt Con Pro Blond" panose="02000000000000000000" charset="0"/>
                <a:cs typeface="Fakt Con Pro Blond" panose="02000000000000000000" charset="0"/>
              </a:rPr>
              <a:t>este</a:t>
            </a:r>
            <a:r>
              <a:rPr lang="en-US" sz="1400" dirty="0">
                <a:latin typeface="Fakt Con Pro Blond" panose="02000000000000000000" charset="0"/>
                <a:cs typeface="Fakt Con Pro Blond" panose="02000000000000000000" charset="0"/>
              </a:rPr>
              <a:t> Código.</a:t>
            </a:r>
          </a:p>
          <a:p>
            <a:pPr algn="just">
              <a:lnSpc>
                <a:spcPct val="90000"/>
              </a:lnSpc>
            </a:pPr>
            <a:endParaRPr lang="en-US" sz="1400" dirty="0">
              <a:latin typeface="Fakt Con Pro Blond" panose="02000000000000000000" charset="0"/>
              <a:cs typeface="Fakt Con Pro Blond" panose="02000000000000000000" charset="0"/>
            </a:endParaRPr>
          </a:p>
          <a:p>
            <a:pPr algn="just">
              <a:lnSpc>
                <a:spcPct val="90000"/>
              </a:lnSpc>
            </a:pPr>
            <a:r>
              <a:rPr lang="en-US" sz="1400" dirty="0" err="1">
                <a:latin typeface="Fakt Con Pro Blond" panose="02000000000000000000" charset="0"/>
                <a:cs typeface="Fakt Con Pro Blond" panose="02000000000000000000" charset="0"/>
              </a:rPr>
              <a:t>Aqui</a:t>
            </a:r>
            <a:r>
              <a:rPr lang="en-US" sz="1400" dirty="0">
                <a:latin typeface="Fakt Con Pro Blond" panose="02000000000000000000" charset="0"/>
                <a:cs typeface="Fakt Con Pro Blond" panose="02000000000000000000" charset="0"/>
              </a:rPr>
              <a:t> o </a:t>
            </a:r>
            <a:r>
              <a:rPr lang="en-US" sz="1400" dirty="0" err="1">
                <a:latin typeface="Fakt Con Pro Blond" panose="02000000000000000000" charset="0"/>
                <a:cs typeface="Fakt Con Pro Blond" panose="02000000000000000000" charset="0"/>
              </a:rPr>
              <a:t>Certo</a:t>
            </a:r>
            <a:r>
              <a:rPr lang="en-US" sz="1400" dirty="0">
                <a:latin typeface="Fakt Con Pro Blond" panose="02000000000000000000" charset="0"/>
                <a:cs typeface="Fakt Con Pro Blond" panose="02000000000000000000" charset="0"/>
              </a:rPr>
              <a:t> é o </a:t>
            </a:r>
            <a:r>
              <a:rPr lang="en-US" sz="1400" dirty="0" err="1">
                <a:latin typeface="Fakt Con Pro Blond" panose="02000000000000000000" charset="0"/>
                <a:cs typeface="Fakt Con Pro Blond" panose="02000000000000000000" charset="0"/>
              </a:rPr>
              <a:t>Certo</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Não</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há</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atalho</a:t>
            </a:r>
            <a:r>
              <a:rPr lang="en-US" sz="1400" dirty="0">
                <a:latin typeface="Fakt Con Pro Blond" panose="02000000000000000000" charset="0"/>
                <a:cs typeface="Fakt Con Pro Blond" panose="02000000000000000000" charset="0"/>
              </a:rPr>
              <a:t> para o </a:t>
            </a:r>
            <a:r>
              <a:rPr lang="en-US" sz="1400" dirty="0" err="1">
                <a:latin typeface="Fakt Con Pro Blond" panose="02000000000000000000" charset="0"/>
                <a:cs typeface="Fakt Con Pro Blond" panose="02000000000000000000" charset="0"/>
              </a:rPr>
              <a:t>sucesso</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Somos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voltados</a:t>
            </a:r>
            <a:r>
              <a:rPr lang="en-US" sz="1400" dirty="0">
                <a:latin typeface="Fakt Con Pro Blond" panose="02000000000000000000" charset="0"/>
                <a:cs typeface="Fakt Con Pro Blond" panose="02000000000000000000" charset="0"/>
              </a:rPr>
              <a:t> para o </a:t>
            </a:r>
            <a:r>
              <a:rPr lang="en-US" sz="1400" dirty="0" err="1">
                <a:latin typeface="Fakt Con Pro Blond" panose="02000000000000000000" charset="0"/>
                <a:cs typeface="Fakt Con Pro Blond" panose="02000000000000000000" charset="0"/>
              </a:rPr>
              <a:t>desempenho</a:t>
            </a:r>
            <a:r>
              <a:rPr lang="en-US" sz="1400" dirty="0">
                <a:latin typeface="Fakt Con Pro Blond" panose="02000000000000000000" charset="0"/>
                <a:cs typeface="Fakt Con Pro Blond" panose="02000000000000000000" charset="0"/>
              </a:rPr>
              <a:t> e </a:t>
            </a:r>
            <a:r>
              <a:rPr lang="en-US" sz="1400" dirty="0" err="1">
                <a:latin typeface="Fakt Con Pro Blond" panose="02000000000000000000" charset="0"/>
                <a:cs typeface="Fakt Con Pro Blond" panose="02000000000000000000" charset="0"/>
              </a:rPr>
              <a:t>resultado</a:t>
            </a:r>
            <a:r>
              <a:rPr lang="en-US" sz="1400" dirty="0">
                <a:latin typeface="Fakt Con Pro Blond" panose="02000000000000000000" charset="0"/>
                <a:cs typeface="Fakt Con Pro Blond" panose="02000000000000000000" charset="0"/>
              </a:rPr>
              <a:t>, mas </a:t>
            </a:r>
            <a:r>
              <a:rPr lang="en-US" sz="1400" dirty="0" err="1">
                <a:latin typeface="Fakt Con Pro Blond" panose="02000000000000000000" charset="0"/>
                <a:cs typeface="Fakt Con Pro Blond" panose="02000000000000000000" charset="0"/>
              </a:rPr>
              <a:t>queremos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dinheiro</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bom</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feito</a:t>
            </a:r>
            <a:r>
              <a:rPr lang="en-US" sz="1400" dirty="0">
                <a:latin typeface="Fakt Con Pro Blond" panose="02000000000000000000" charset="0"/>
                <a:cs typeface="Fakt Con Pro Blond" panose="02000000000000000000" charset="0"/>
              </a:rPr>
              <a:t> com o </a:t>
            </a:r>
            <a:r>
              <a:rPr lang="en-US" sz="1400" dirty="0" err="1">
                <a:latin typeface="Fakt Con Pro Blond" panose="02000000000000000000" charset="0"/>
                <a:cs typeface="Fakt Con Pro Blond" panose="02000000000000000000" charset="0"/>
              </a:rPr>
              <a:t>suor</a:t>
            </a:r>
            <a:r>
              <a:rPr lang="en-US" sz="1400" dirty="0">
                <a:latin typeface="Fakt Con Pro Blond" panose="02000000000000000000" charset="0"/>
                <a:cs typeface="Fakt Con Pro Blond" panose="02000000000000000000" charset="0"/>
              </a:rPr>
              <a:t> dos </a:t>
            </a:r>
            <a:r>
              <a:rPr lang="en-US" sz="1400" dirty="0" err="1">
                <a:latin typeface="Fakt Con Pro Blond" panose="02000000000000000000" charset="0"/>
                <a:cs typeface="Fakt Con Pro Blond" panose="02000000000000000000" charset="0"/>
              </a:rPr>
              <a:t>nossos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rostos</a:t>
            </a:r>
            <a:r>
              <a:rPr lang="en-US" sz="1400" dirty="0">
                <a:latin typeface="Fakt Con Pro Blond" panose="02000000000000000000" charset="0"/>
                <a:cs typeface="Fakt Con Pro Blond" panose="02000000000000000000" charset="0"/>
              </a:rPr>
              <a:t>, da </a:t>
            </a:r>
            <a:r>
              <a:rPr lang="en-US" sz="1400" dirty="0" err="1">
                <a:latin typeface="Fakt Con Pro Blond" panose="02000000000000000000" charset="0"/>
                <a:cs typeface="Fakt Con Pro Blond" panose="02000000000000000000" charset="0"/>
              </a:rPr>
              <a:t>criatividade</a:t>
            </a:r>
            <a:r>
              <a:rPr lang="en-US" sz="1400" dirty="0">
                <a:latin typeface="Fakt Con Pro Blond" panose="02000000000000000000" charset="0"/>
                <a:cs typeface="Fakt Con Pro Blond" panose="02000000000000000000" charset="0"/>
              </a:rPr>
              <a:t> de </a:t>
            </a:r>
            <a:r>
              <a:rPr lang="en-US" sz="1400" dirty="0" err="1">
                <a:latin typeface="Fakt Con Pro Blond" panose="02000000000000000000" charset="0"/>
                <a:cs typeface="Fakt Con Pro Blond" panose="02000000000000000000" charset="0"/>
              </a:rPr>
              <a:t>nossas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mentes</a:t>
            </a:r>
            <a:r>
              <a:rPr lang="en-US" sz="1400" dirty="0">
                <a:latin typeface="Fakt Con Pro Blond" panose="02000000000000000000" charset="0"/>
                <a:cs typeface="Fakt Con Pro Blond" panose="02000000000000000000" charset="0"/>
              </a:rPr>
              <a:t> e a </a:t>
            </a:r>
            <a:r>
              <a:rPr lang="en-US" sz="1400" dirty="0" err="1">
                <a:latin typeface="Fakt Con Pro Blond" panose="02000000000000000000" charset="0"/>
                <a:cs typeface="Fakt Con Pro Blond" panose="02000000000000000000" charset="0"/>
              </a:rPr>
              <a:t>força</a:t>
            </a:r>
            <a:r>
              <a:rPr lang="en-US" sz="1400" dirty="0">
                <a:latin typeface="Fakt Con Pro Blond" panose="02000000000000000000" charset="0"/>
                <a:cs typeface="Fakt Con Pro Blond" panose="02000000000000000000" charset="0"/>
              </a:rPr>
              <a:t> dos </a:t>
            </a:r>
            <a:r>
              <a:rPr lang="en-US" sz="1400" dirty="0" err="1">
                <a:latin typeface="Fakt Con Pro Blond" panose="02000000000000000000" charset="0"/>
                <a:cs typeface="Fakt Con Pro Blond" panose="02000000000000000000" charset="0"/>
              </a:rPr>
              <a:t>nossos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braços</a:t>
            </a:r>
            <a:r>
              <a:rPr lang="en-US" sz="1400" dirty="0">
                <a:latin typeface="Fakt Con Pro Blond" panose="02000000000000000000" charset="0"/>
                <a:cs typeface="Fakt Con Pro Blond" panose="02000000000000000000" charset="0"/>
              </a:rPr>
              <a:t>.</a:t>
            </a:r>
          </a:p>
          <a:p>
            <a:pPr algn="just">
              <a:lnSpc>
                <a:spcPct val="90000"/>
              </a:lnSpc>
            </a:pPr>
            <a:r>
              <a:rPr lang="en-US" sz="1400" dirty="0" err="1">
                <a:latin typeface="Fakt Con Pro Blond" panose="02000000000000000000" charset="0"/>
                <a:cs typeface="Fakt Con Pro Blond" panose="02000000000000000000" charset="0"/>
              </a:rPr>
              <a:t>Esse</a:t>
            </a:r>
            <a:r>
              <a:rPr lang="en-US" sz="1400" dirty="0">
                <a:latin typeface="Fakt Con Pro Blond" panose="02000000000000000000" charset="0"/>
                <a:cs typeface="Fakt Con Pro Blond" panose="02000000000000000000" charset="0"/>
              </a:rPr>
              <a:t> é o </a:t>
            </a:r>
            <a:r>
              <a:rPr lang="en-US" sz="1400" dirty="0" err="1">
                <a:latin typeface="Fakt Con Pro Blond" panose="02000000000000000000" charset="0"/>
                <a:cs typeface="Fakt Con Pro Blond" panose="02000000000000000000" charset="0"/>
              </a:rPr>
              <a:t>jeito</a:t>
            </a:r>
            <a:r>
              <a:rPr lang="en-US" sz="1400" dirty="0">
                <a:latin typeface="Fakt Con Pro Blond" panose="02000000000000000000" charset="0"/>
                <a:cs typeface="Fakt Con Pro Blond" panose="02000000000000000000" charset="0"/>
              </a:rPr>
              <a:t> do </a:t>
            </a:r>
            <a:r>
              <a:rPr lang="en-US" sz="1400" dirty="0" err="1">
                <a:latin typeface="Fakt Con Pro Blond" panose="02000000000000000000" charset="0"/>
                <a:cs typeface="Fakt Con Pro Blond" panose="02000000000000000000" charset="0"/>
              </a:rPr>
              <a:t>mundo</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moderno</a:t>
            </a:r>
            <a:r>
              <a:rPr lang="en-US" sz="1400" dirty="0">
                <a:latin typeface="Fakt Con Pro Blond" panose="02000000000000000000" charset="0"/>
                <a:cs typeface="Fakt Con Pro Blond" panose="02000000000000000000" charset="0"/>
              </a:rPr>
              <a:t>, é o </a:t>
            </a:r>
            <a:r>
              <a:rPr lang="en-US" sz="1400" dirty="0" err="1">
                <a:latin typeface="Fakt Con Pro Blond" panose="02000000000000000000" charset="0"/>
                <a:cs typeface="Fakt Con Pro Blond" panose="02000000000000000000" charset="0"/>
              </a:rPr>
              <a:t>jeito</a:t>
            </a:r>
            <a:r>
              <a:rPr lang="en-US" sz="1400" dirty="0">
                <a:latin typeface="Fakt Con Pro Blond" panose="02000000000000000000" charset="0"/>
                <a:cs typeface="Fakt Con Pro Blond" panose="02000000000000000000" charset="0"/>
              </a:rPr>
              <a:t> que </a:t>
            </a:r>
            <a:r>
              <a:rPr lang="en-US" sz="1400" dirty="0" err="1">
                <a:latin typeface="Fakt Con Pro Blond" panose="02000000000000000000" charset="0"/>
                <a:cs typeface="Fakt Con Pro Blond" panose="02000000000000000000" charset="0"/>
              </a:rPr>
              <a:t>vamos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conduzir</a:t>
            </a:r>
            <a:r>
              <a:rPr lang="en-US" sz="1400" dirty="0">
                <a:latin typeface="Fakt Con Pro Blond" panose="02000000000000000000" charset="0"/>
                <a:cs typeface="Fakt Con Pro Blond" panose="02000000000000000000" charset="0"/>
              </a:rPr>
              <a:t> a Savixx </a:t>
            </a:r>
            <a:r>
              <a:rPr lang="en-US" sz="1400" dirty="0" err="1">
                <a:latin typeface="Fakt Con Pro Blond" panose="02000000000000000000" charset="0"/>
                <a:cs typeface="Fakt Con Pro Blond" panose="02000000000000000000" charset="0"/>
              </a:rPr>
              <a:t>ainda</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mais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além</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Todos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nós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devemos</a:t>
            </a:r>
            <a:r>
              <a:rPr lang="en-US" sz="1400" dirty="0">
                <a:latin typeface="Fakt Con Pro Blond" panose="02000000000000000000" charset="0"/>
                <a:cs typeface="Fakt Con Pro Blond" panose="02000000000000000000" charset="0"/>
              </a:rPr>
              <a:t> saber e </a:t>
            </a:r>
            <a:r>
              <a:rPr lang="en-US" sz="1400" dirty="0" err="1">
                <a:latin typeface="Fakt Con Pro Blond" panose="02000000000000000000" charset="0"/>
                <a:cs typeface="Fakt Con Pro Blond" panose="02000000000000000000" charset="0"/>
              </a:rPr>
              <a:t>praticar</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esse</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conteúdo</a:t>
            </a:r>
            <a:r>
              <a:rPr lang="en-US" sz="1400" dirty="0">
                <a:latin typeface="Fakt Con Pro Blond" panose="02000000000000000000" charset="0"/>
                <a:cs typeface="Fakt Con Pro Blond" panose="02000000000000000000" charset="0"/>
              </a:rPr>
              <a:t>.</a:t>
            </a:r>
          </a:p>
        </p:txBody>
      </p:sp>
      <p:pic>
        <p:nvPicPr>
          <p:cNvPr id="22" name="Picture 21" descr="logo_savixx"/>
          <p:cNvPicPr>
            <a:picLocks noChangeAspect="1"/>
          </p:cNvPicPr>
          <p:nvPr/>
        </p:nvPicPr>
        <p:blipFill>
          <a:blip r:embed="rId4"/>
          <a:stretch>
            <a:fillRect/>
          </a:stretch>
        </p:blipFill>
        <p:spPr>
          <a:xfrm>
            <a:off x="1043305" y="483870"/>
            <a:ext cx="1168400" cy="712470"/>
          </a:xfrm>
          <a:prstGeom prst="rect">
            <a:avLst/>
          </a:prstGeom>
        </p:spPr>
      </p:pic>
      <p:sp>
        <p:nvSpPr>
          <p:cNvPr id="8" name="Text Box 7"/>
          <p:cNvSpPr txBox="1"/>
          <p:nvPr/>
        </p:nvSpPr>
        <p:spPr>
          <a:xfrm>
            <a:off x="2807970" y="579120"/>
            <a:ext cx="3248025" cy="521970"/>
          </a:xfrm>
          <a:prstGeom prst="rect">
            <a:avLst/>
          </a:prstGeom>
          <a:noFill/>
        </p:spPr>
        <p:txBody>
          <a:bodyPr wrap="square" rtlCol="0">
            <a:spAutoFit/>
          </a:bodyPr>
          <a:lstStyle/>
          <a:p>
            <a:pPr algn="r"/>
            <a:r>
              <a:rPr lang="pt-BR" altLang="en-US" b="1">
                <a:solidFill>
                  <a:srgbClr val="657071"/>
                </a:solidFill>
                <a:latin typeface="Fakt Con Pro Bold" panose="02000000000000000000" charset="0"/>
                <a:cs typeface="Fakt Con Pro Bold" panose="02000000000000000000" charset="0"/>
              </a:rPr>
              <a:t>CÓDIGO DE CONDUTA</a:t>
            </a:r>
          </a:p>
          <a:p>
            <a:pPr algn="r"/>
            <a:r>
              <a:rPr lang="pt-BR" altLang="en-US" sz="1000">
                <a:solidFill>
                  <a:srgbClr val="657071"/>
                </a:solidFill>
                <a:latin typeface="Fakt Con Pro Blond" panose="02000000000000000000" charset="0"/>
                <a:cs typeface="Fakt Con Pro Blond" panose="02000000000000000000" charset="0"/>
              </a:rPr>
              <a:t>julho/2024</a:t>
            </a:r>
          </a:p>
        </p:txBody>
      </p:sp>
      <p:sp>
        <p:nvSpPr>
          <p:cNvPr id="5" name="Text Box 4"/>
          <p:cNvSpPr txBox="1"/>
          <p:nvPr/>
        </p:nvSpPr>
        <p:spPr>
          <a:xfrm>
            <a:off x="5357495" y="9174480"/>
            <a:ext cx="698500" cy="245110"/>
          </a:xfrm>
          <a:prstGeom prst="rect">
            <a:avLst/>
          </a:prstGeom>
          <a:noFill/>
        </p:spPr>
        <p:txBody>
          <a:bodyPr wrap="square" rtlCol="0">
            <a:spAutoFit/>
          </a:bodyPr>
          <a:lstStyle/>
          <a:p>
            <a:pPr algn="r"/>
            <a:r>
              <a:rPr lang="pt-BR" altLang="en-US" sz="1000" b="1">
                <a:solidFill>
                  <a:srgbClr val="636E6F"/>
                </a:solidFill>
                <a:latin typeface="+mj-lt"/>
                <a:cs typeface="+mj-lt"/>
              </a:rPr>
              <a:t>// 02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XX2_SAVIXX"/>
          <p:cNvPicPr>
            <a:picLocks noChangeAspect="1"/>
          </p:cNvPicPr>
          <p:nvPr/>
        </p:nvPicPr>
        <p:blipFill>
          <a:blip r:embed="rId2">
            <a:alphaModFix amt="9000"/>
            <a:extLst>
              <a:ext uri="{96DAC541-7B7A-43D3-8B79-37D633B846F1}">
                <asvg:svgBlip xmlns:asvg="http://schemas.microsoft.com/office/drawing/2016/SVG/main" r:embed="rId3"/>
              </a:ext>
            </a:extLst>
          </a:blip>
          <a:srcRect t="57243" r="44694"/>
          <a:stretch>
            <a:fillRect/>
          </a:stretch>
        </p:blipFill>
        <p:spPr>
          <a:xfrm>
            <a:off x="1202055" y="-179070"/>
            <a:ext cx="5778500" cy="4531995"/>
          </a:xfrm>
          <a:prstGeom prst="rect">
            <a:avLst/>
          </a:prstGeom>
        </p:spPr>
      </p:pic>
      <p:sp>
        <p:nvSpPr>
          <p:cNvPr id="4" name="Text Box 3"/>
          <p:cNvSpPr txBox="1"/>
          <p:nvPr/>
        </p:nvSpPr>
        <p:spPr>
          <a:xfrm>
            <a:off x="1043305" y="1671320"/>
            <a:ext cx="5012690" cy="6780530"/>
          </a:xfrm>
          <a:prstGeom prst="rect">
            <a:avLst/>
          </a:prstGeom>
          <a:noFill/>
        </p:spPr>
        <p:txBody>
          <a:bodyPr wrap="square" rtlCol="0">
            <a:spAutoFit/>
          </a:bodyPr>
          <a:lstStyle/>
          <a:p>
            <a:pPr algn="ctr"/>
            <a:r>
              <a:rPr lang="en-US" sz="1600" b="1">
                <a:latin typeface="Fakt Con Pro Bold" panose="02000000000000000000" charset="0"/>
                <a:cs typeface="Fakt Con Pro Bold" panose="02000000000000000000" charset="0"/>
              </a:rPr>
              <a:t>MISSÃO, VISÃO E VALORES SAVIXX</a:t>
            </a:r>
          </a:p>
          <a:p>
            <a:pPr algn="ctr"/>
            <a:endParaRPr lang="en-US" sz="1600" b="1">
              <a:latin typeface="Fakt Con Pro Bold" panose="02000000000000000000" charset="0"/>
              <a:cs typeface="Fakt Con Pro Bold" panose="02000000000000000000" charset="0"/>
            </a:endParaRPr>
          </a:p>
          <a:p>
            <a:pPr algn="just">
              <a:lnSpc>
                <a:spcPct val="90000"/>
              </a:lnSpc>
            </a:pPr>
            <a:r>
              <a:rPr lang="en-US" sz="1400" b="1">
                <a:latin typeface="Fakt Con Pro Bold" panose="02000000000000000000" charset="0"/>
                <a:cs typeface="Fakt Con Pro Bold" panose="02000000000000000000" charset="0"/>
              </a:rPr>
              <a:t>MISSÃO</a:t>
            </a:r>
          </a:p>
          <a:p>
            <a:pPr algn="just">
              <a:lnSpc>
                <a:spcPct val="90000"/>
              </a:lnSpc>
            </a:pPr>
            <a:r>
              <a:rPr lang="en-US" sz="1400">
                <a:latin typeface="Fakt Con Pro Blond" panose="02000000000000000000" charset="0"/>
                <a:cs typeface="Fakt Con Pro Blond" panose="02000000000000000000" charset="0"/>
              </a:rPr>
              <a:t>Oferecer as melhores e mais competitivas soluções em comércio exterior aliadas à solidez, excelência e inovação, proporcionando dinamismo e rentabilidade aos segmentos em que atuamos.</a:t>
            </a:r>
          </a:p>
          <a:p>
            <a:pPr algn="just">
              <a:lnSpc>
                <a:spcPct val="90000"/>
              </a:lnSpc>
            </a:pPr>
            <a:endParaRPr lang="en-US" sz="1400">
              <a:latin typeface="Fakt Con Pro Blond" panose="02000000000000000000" charset="0"/>
              <a:cs typeface="Fakt Con Pro Blond" panose="02000000000000000000" charset="0"/>
            </a:endParaRPr>
          </a:p>
          <a:p>
            <a:pPr algn="just">
              <a:lnSpc>
                <a:spcPct val="90000"/>
              </a:lnSpc>
            </a:pPr>
            <a:r>
              <a:rPr lang="en-US" sz="1400" b="1">
                <a:latin typeface="Fakt Con Pro Bold" panose="02000000000000000000" charset="0"/>
                <a:cs typeface="Fakt Con Pro Bold" panose="02000000000000000000" charset="0"/>
              </a:rPr>
              <a:t>VISÃO</a:t>
            </a:r>
          </a:p>
          <a:p>
            <a:pPr algn="just">
              <a:lnSpc>
                <a:spcPct val="90000"/>
              </a:lnSpc>
            </a:pPr>
            <a:r>
              <a:rPr lang="en-US" sz="1400">
                <a:latin typeface="Fakt Con Pro Blond" panose="02000000000000000000" charset="0"/>
                <a:cs typeface="Fakt Con Pro Blond" panose="02000000000000000000" charset="0"/>
              </a:rPr>
              <a:t>Manter-se como referência no segmento de atuação, sendo reconhecida por nossos clientes, colaboradores e parceiros como uma empresa ética, eficiente, inovadora e transparente.</a:t>
            </a:r>
          </a:p>
          <a:p>
            <a:pPr algn="just">
              <a:lnSpc>
                <a:spcPct val="90000"/>
              </a:lnSpc>
            </a:pPr>
            <a:endParaRPr lang="en-US" sz="1400">
              <a:latin typeface="Fakt Con Pro Blond" panose="02000000000000000000" charset="0"/>
              <a:cs typeface="Fakt Con Pro Blond" panose="02000000000000000000" charset="0"/>
            </a:endParaRPr>
          </a:p>
          <a:p>
            <a:pPr algn="just">
              <a:lnSpc>
                <a:spcPct val="90000"/>
              </a:lnSpc>
            </a:pPr>
            <a:r>
              <a:rPr lang="en-US" sz="1400" b="1">
                <a:latin typeface="Fakt Con Pro Bold" panose="02000000000000000000" charset="0"/>
                <a:cs typeface="Fakt Con Pro Bold" panose="02000000000000000000" charset="0"/>
              </a:rPr>
              <a:t>VALORES</a:t>
            </a:r>
          </a:p>
          <a:p>
            <a:pPr algn="just">
              <a:lnSpc>
                <a:spcPct val="90000"/>
              </a:lnSpc>
            </a:pPr>
            <a:r>
              <a:rPr lang="en-US" sz="1400" b="1">
                <a:latin typeface="Fakt Con Pro Bold" panose="02000000000000000000" charset="0"/>
                <a:cs typeface="Fakt Con Pro Bold" panose="02000000000000000000" charset="0"/>
              </a:rPr>
              <a:t>Visão de longo prazo: </a:t>
            </a:r>
            <a:r>
              <a:rPr lang="en-US" sz="1400">
                <a:latin typeface="Fakt Con Pro Blond" panose="02000000000000000000" charset="0"/>
                <a:cs typeface="Fakt Con Pro Blond" panose="02000000000000000000" charset="0"/>
              </a:rPr>
              <a:t>ter clareza dos objetivos e saber se antecipar à ameaças e oportunidades de mercado;</a:t>
            </a:r>
          </a:p>
          <a:p>
            <a:pPr algn="just">
              <a:lnSpc>
                <a:spcPct val="90000"/>
              </a:lnSpc>
            </a:pPr>
            <a:endParaRPr lang="en-US" sz="1400">
              <a:latin typeface="Fakt Con Pro Blond" panose="02000000000000000000" charset="0"/>
              <a:cs typeface="Fakt Con Pro Blond" panose="02000000000000000000" charset="0"/>
            </a:endParaRPr>
          </a:p>
          <a:p>
            <a:pPr algn="just">
              <a:lnSpc>
                <a:spcPct val="90000"/>
              </a:lnSpc>
            </a:pPr>
            <a:r>
              <a:rPr lang="en-US" sz="1400" b="1">
                <a:latin typeface="Fakt Con Pro Bold" panose="02000000000000000000" charset="0"/>
                <a:cs typeface="Fakt Con Pro Bold" panose="02000000000000000000" charset="0"/>
              </a:rPr>
              <a:t>Criatividade e inovação: </a:t>
            </a:r>
            <a:r>
              <a:rPr lang="en-US" sz="1400">
                <a:latin typeface="Fakt Con Pro Blond" panose="02000000000000000000" charset="0"/>
                <a:cs typeface="Fakt Con Pro Blond" panose="02000000000000000000" charset="0"/>
              </a:rPr>
              <a:t>buscar soluções inovadoras, viáveis e adequadas para as situações e negócios;</a:t>
            </a:r>
          </a:p>
          <a:p>
            <a:pPr algn="just">
              <a:lnSpc>
                <a:spcPct val="90000"/>
              </a:lnSpc>
            </a:pPr>
            <a:endParaRPr lang="en-US" sz="1400">
              <a:latin typeface="Fakt Con Pro Blond" panose="02000000000000000000" charset="0"/>
              <a:cs typeface="Fakt Con Pro Blond" panose="02000000000000000000" charset="0"/>
            </a:endParaRPr>
          </a:p>
          <a:p>
            <a:pPr algn="just">
              <a:lnSpc>
                <a:spcPct val="90000"/>
              </a:lnSpc>
            </a:pPr>
            <a:r>
              <a:rPr lang="en-US" sz="1400" b="1">
                <a:latin typeface="Fakt Con Pro Bold" panose="02000000000000000000" charset="0"/>
                <a:cs typeface="Fakt Con Pro Bold" panose="02000000000000000000" charset="0"/>
              </a:rPr>
              <a:t>Qualidade: </a:t>
            </a:r>
            <a:r>
              <a:rPr lang="en-US" sz="1400">
                <a:latin typeface="Fakt Con Pro Blond" panose="02000000000000000000" charset="0"/>
                <a:cs typeface="Fakt Con Pro Blond" panose="02000000000000000000" charset="0"/>
              </a:rPr>
              <a:t>garantir a excelência dos processos e serviços;</a:t>
            </a:r>
          </a:p>
          <a:p>
            <a:pPr algn="just">
              <a:lnSpc>
                <a:spcPct val="90000"/>
              </a:lnSpc>
            </a:pPr>
            <a:endParaRPr lang="en-US" sz="1400">
              <a:latin typeface="Fakt Con Pro Blond" panose="02000000000000000000" charset="0"/>
              <a:cs typeface="Fakt Con Pro Blond" panose="02000000000000000000" charset="0"/>
            </a:endParaRPr>
          </a:p>
          <a:p>
            <a:pPr algn="just">
              <a:lnSpc>
                <a:spcPct val="90000"/>
              </a:lnSpc>
            </a:pPr>
            <a:r>
              <a:rPr lang="en-US" sz="1400" b="1">
                <a:latin typeface="Fakt Con Pro Bold" panose="02000000000000000000" charset="0"/>
                <a:cs typeface="Fakt Con Pro Bold" panose="02000000000000000000" charset="0"/>
              </a:rPr>
              <a:t>Foco no cliente: </a:t>
            </a:r>
            <a:r>
              <a:rPr lang="en-US" sz="1400">
                <a:latin typeface="Fakt Con Pro Blond" panose="02000000000000000000" charset="0"/>
                <a:cs typeface="Fakt Con Pro Blond" panose="02000000000000000000" charset="0"/>
              </a:rPr>
              <a:t>atuar tendo como base as necessidades dos clientes e oferecer soluções que superem suas expectativas;</a:t>
            </a:r>
          </a:p>
          <a:p>
            <a:pPr algn="just">
              <a:lnSpc>
                <a:spcPct val="90000"/>
              </a:lnSpc>
            </a:pPr>
            <a:endParaRPr lang="en-US" sz="1400">
              <a:latin typeface="Fakt Con Pro Blond" panose="02000000000000000000" charset="0"/>
              <a:cs typeface="Fakt Con Pro Blond" panose="02000000000000000000" charset="0"/>
            </a:endParaRPr>
          </a:p>
          <a:p>
            <a:pPr algn="just">
              <a:lnSpc>
                <a:spcPct val="90000"/>
              </a:lnSpc>
            </a:pPr>
            <a:r>
              <a:rPr lang="en-US" sz="1400" b="1">
                <a:latin typeface="Fakt Con Pro Bold" panose="02000000000000000000" charset="0"/>
                <a:cs typeface="Fakt Con Pro Bold" panose="02000000000000000000" charset="0"/>
              </a:rPr>
              <a:t>Ética e transparência: </a:t>
            </a:r>
            <a:r>
              <a:rPr lang="en-US" sz="1400">
                <a:latin typeface="Fakt Con Pro Blond" panose="02000000000000000000" charset="0"/>
                <a:cs typeface="Fakt Con Pro Blond" panose="02000000000000000000" charset="0"/>
              </a:rPr>
              <a:t>ser ético e íntegro na condução dos negócios e nas relações com clientes, colaboradores e parceiros;</a:t>
            </a:r>
          </a:p>
          <a:p>
            <a:pPr algn="just">
              <a:lnSpc>
                <a:spcPct val="90000"/>
              </a:lnSpc>
            </a:pPr>
            <a:endParaRPr lang="en-US" sz="1400">
              <a:latin typeface="Fakt Con Pro Blond" panose="02000000000000000000" charset="0"/>
              <a:cs typeface="Fakt Con Pro Blond" panose="02000000000000000000" charset="0"/>
            </a:endParaRPr>
          </a:p>
          <a:p>
            <a:pPr algn="just">
              <a:lnSpc>
                <a:spcPct val="90000"/>
              </a:lnSpc>
            </a:pPr>
            <a:r>
              <a:rPr lang="en-US" sz="1400" b="1">
                <a:latin typeface="Fakt Con Pro Bold" panose="02000000000000000000" charset="0"/>
                <a:cs typeface="Fakt Con Pro Bold" panose="02000000000000000000" charset="0"/>
              </a:rPr>
              <a:t>Comprometimento: </a:t>
            </a:r>
            <a:r>
              <a:rPr lang="en-US" sz="1400">
                <a:latin typeface="Fakt Con Pro Blond" panose="02000000000000000000" charset="0"/>
                <a:cs typeface="Fakt Con Pro Blond" panose="02000000000000000000" charset="0"/>
              </a:rPr>
              <a:t>compromisso dos sócios, diretores e colaboradores com os objetivos da organização;</a:t>
            </a:r>
          </a:p>
          <a:p>
            <a:pPr algn="just">
              <a:lnSpc>
                <a:spcPct val="90000"/>
              </a:lnSpc>
            </a:pPr>
            <a:endParaRPr lang="en-US" sz="1400">
              <a:latin typeface="Fakt Con Pro Blond" panose="02000000000000000000" charset="0"/>
              <a:cs typeface="Fakt Con Pro Blond" panose="02000000000000000000" charset="0"/>
            </a:endParaRPr>
          </a:p>
          <a:p>
            <a:pPr algn="just">
              <a:lnSpc>
                <a:spcPct val="90000"/>
              </a:lnSpc>
            </a:pPr>
            <a:r>
              <a:rPr lang="en-US" sz="1400" b="1">
                <a:latin typeface="Fakt Con Pro Bold" panose="02000000000000000000" charset="0"/>
                <a:cs typeface="Fakt Con Pro Bold" panose="02000000000000000000" charset="0"/>
              </a:rPr>
              <a:t>Responsabilidade social: </a:t>
            </a:r>
            <a:r>
              <a:rPr lang="en-US" sz="1400">
                <a:latin typeface="Fakt Con Pro Blond" panose="02000000000000000000" charset="0"/>
                <a:cs typeface="Fakt Con Pro Blond" panose="02000000000000000000" charset="0"/>
              </a:rPr>
              <a:t>gerar valor para a sociedade através de ações e iniciativas nas comunidades onde atuamos;</a:t>
            </a:r>
          </a:p>
          <a:p>
            <a:pPr algn="just">
              <a:lnSpc>
                <a:spcPct val="90000"/>
              </a:lnSpc>
            </a:pPr>
            <a:endParaRPr lang="en-US" sz="1400">
              <a:latin typeface="Fakt Con Pro Blond" panose="02000000000000000000" charset="0"/>
              <a:cs typeface="Fakt Con Pro Blond" panose="02000000000000000000" charset="0"/>
            </a:endParaRPr>
          </a:p>
          <a:p>
            <a:pPr algn="just">
              <a:lnSpc>
                <a:spcPct val="90000"/>
              </a:lnSpc>
            </a:pPr>
            <a:r>
              <a:rPr lang="en-US" sz="1400" b="1">
                <a:latin typeface="Fakt Con Pro Bold" panose="02000000000000000000" charset="0"/>
                <a:cs typeface="Fakt Con Pro Bold" panose="02000000000000000000" charset="0"/>
              </a:rPr>
              <a:t>Superação contínua: </a:t>
            </a:r>
            <a:r>
              <a:rPr lang="en-US" sz="1400">
                <a:latin typeface="Fakt Con Pro Blond" panose="02000000000000000000" charset="0"/>
                <a:cs typeface="Fakt Con Pro Blond" panose="02000000000000000000" charset="0"/>
              </a:rPr>
              <a:t>ser inconformado, buscar a superação constantemente.</a:t>
            </a:r>
          </a:p>
        </p:txBody>
      </p:sp>
      <p:pic>
        <p:nvPicPr>
          <p:cNvPr id="22" name="Picture 21" descr="logo_savixx"/>
          <p:cNvPicPr>
            <a:picLocks noChangeAspect="1"/>
          </p:cNvPicPr>
          <p:nvPr/>
        </p:nvPicPr>
        <p:blipFill>
          <a:blip r:embed="rId4"/>
          <a:stretch>
            <a:fillRect/>
          </a:stretch>
        </p:blipFill>
        <p:spPr>
          <a:xfrm>
            <a:off x="1043305" y="483870"/>
            <a:ext cx="1168400" cy="712470"/>
          </a:xfrm>
          <a:prstGeom prst="rect">
            <a:avLst/>
          </a:prstGeom>
        </p:spPr>
      </p:pic>
      <p:sp>
        <p:nvSpPr>
          <p:cNvPr id="2" name="Text Box 1"/>
          <p:cNvSpPr txBox="1"/>
          <p:nvPr/>
        </p:nvSpPr>
        <p:spPr>
          <a:xfrm>
            <a:off x="5357495" y="9174480"/>
            <a:ext cx="698500" cy="245110"/>
          </a:xfrm>
          <a:prstGeom prst="rect">
            <a:avLst/>
          </a:prstGeom>
          <a:noFill/>
        </p:spPr>
        <p:txBody>
          <a:bodyPr wrap="square" rtlCol="0">
            <a:spAutoFit/>
          </a:bodyPr>
          <a:lstStyle/>
          <a:p>
            <a:pPr algn="r"/>
            <a:r>
              <a:rPr lang="pt-BR" altLang="en-US" sz="1000" b="1">
                <a:solidFill>
                  <a:srgbClr val="636E6F"/>
                </a:solidFill>
                <a:latin typeface="+mj-lt"/>
                <a:cs typeface="+mj-lt"/>
              </a:rPr>
              <a:t>// 03</a:t>
            </a:r>
          </a:p>
        </p:txBody>
      </p:sp>
      <p:sp>
        <p:nvSpPr>
          <p:cNvPr id="8" name="Text Box 7"/>
          <p:cNvSpPr txBox="1"/>
          <p:nvPr/>
        </p:nvSpPr>
        <p:spPr>
          <a:xfrm>
            <a:off x="2807970" y="579120"/>
            <a:ext cx="3248025" cy="521970"/>
          </a:xfrm>
          <a:prstGeom prst="rect">
            <a:avLst/>
          </a:prstGeom>
          <a:noFill/>
        </p:spPr>
        <p:txBody>
          <a:bodyPr wrap="square" rtlCol="0">
            <a:spAutoFit/>
          </a:bodyPr>
          <a:lstStyle/>
          <a:p>
            <a:pPr algn="r"/>
            <a:r>
              <a:rPr lang="pt-BR" altLang="en-US" b="1">
                <a:solidFill>
                  <a:srgbClr val="657071"/>
                </a:solidFill>
                <a:latin typeface="Fakt Con Pro Bold" panose="02000000000000000000" charset="0"/>
                <a:cs typeface="Fakt Con Pro Bold" panose="02000000000000000000" charset="0"/>
              </a:rPr>
              <a:t>CÓDIGO DE CONDUTA</a:t>
            </a:r>
          </a:p>
          <a:p>
            <a:pPr algn="r"/>
            <a:r>
              <a:rPr lang="pt-BR" altLang="en-US" sz="1000">
                <a:solidFill>
                  <a:srgbClr val="657071"/>
                </a:solidFill>
                <a:latin typeface="Fakt Con Pro Blond" panose="02000000000000000000" charset="0"/>
                <a:cs typeface="Fakt Con Pro Blond" panose="02000000000000000000" charset="0"/>
              </a:rPr>
              <a:t>julho/2024</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XX2_SAVIXX"/>
          <p:cNvPicPr>
            <a:picLocks noChangeAspect="1"/>
          </p:cNvPicPr>
          <p:nvPr/>
        </p:nvPicPr>
        <p:blipFill>
          <a:blip r:embed="rId2">
            <a:alphaModFix amt="9000"/>
            <a:extLst>
              <a:ext uri="{96DAC541-7B7A-43D3-8B79-37D633B846F1}">
                <asvg:svgBlip xmlns:asvg="http://schemas.microsoft.com/office/drawing/2016/SVG/main" r:embed="rId3"/>
              </a:ext>
            </a:extLst>
          </a:blip>
          <a:srcRect t="57243" r="44694"/>
          <a:stretch>
            <a:fillRect/>
          </a:stretch>
        </p:blipFill>
        <p:spPr>
          <a:xfrm>
            <a:off x="1202055" y="-179070"/>
            <a:ext cx="5778500" cy="4531995"/>
          </a:xfrm>
          <a:prstGeom prst="rect">
            <a:avLst/>
          </a:prstGeom>
        </p:spPr>
      </p:pic>
      <p:sp>
        <p:nvSpPr>
          <p:cNvPr id="4" name="Text Box 3"/>
          <p:cNvSpPr txBox="1"/>
          <p:nvPr/>
        </p:nvSpPr>
        <p:spPr>
          <a:xfrm>
            <a:off x="1043305" y="1671320"/>
            <a:ext cx="5012690" cy="6199505"/>
          </a:xfrm>
          <a:prstGeom prst="rect">
            <a:avLst/>
          </a:prstGeom>
          <a:noFill/>
        </p:spPr>
        <p:txBody>
          <a:bodyPr wrap="square" rtlCol="0">
            <a:spAutoFit/>
          </a:bodyPr>
          <a:lstStyle/>
          <a:p>
            <a:pPr algn="ctr"/>
            <a:r>
              <a:rPr lang="en-US" sz="1600" b="1">
                <a:latin typeface="Fakt Con Pro Bold" panose="02000000000000000000" charset="0"/>
                <a:cs typeface="Fakt Con Pro Bold" panose="02000000000000000000" charset="0"/>
              </a:rPr>
              <a:t>IMPORTANTE E O FUNDAMENTAL</a:t>
            </a:r>
          </a:p>
          <a:p>
            <a:pPr algn="ctr"/>
            <a:endParaRPr lang="en-US" sz="1600">
              <a:latin typeface="Fakt Con Pro Blond" panose="02000000000000000000" charset="0"/>
              <a:cs typeface="Fakt Con Pro Blond" panose="02000000000000000000" charset="0"/>
            </a:endParaRPr>
          </a:p>
          <a:p>
            <a:pPr algn="just">
              <a:lnSpc>
                <a:spcPct val="90000"/>
              </a:lnSpc>
            </a:pPr>
            <a:r>
              <a:rPr lang="en-US" sz="1400">
                <a:latin typeface="Fakt Con Pro Blond" panose="02000000000000000000" charset="0"/>
                <a:cs typeface="Fakt Con Pro Blond" panose="02000000000000000000" charset="0"/>
              </a:rPr>
              <a:t>Este Código busca garantir a unidade dos comportamentos que são esperados por todos os nossos colaboradores, independentemente da área. Nossa reputação é o resultado de um processo coletivo, somos todos responsáveis pela preservação e melhoria da imagem de confiança e credibilidade construída, fundamental para continuarmos no caminho da excelência e construirmos um futuro melhor para os clientes e para nós mesmos.</a:t>
            </a:r>
          </a:p>
          <a:p>
            <a:pPr algn="just">
              <a:lnSpc>
                <a:spcPct val="90000"/>
              </a:lnSpc>
            </a:pPr>
            <a:endParaRPr lang="en-US" sz="1400">
              <a:latin typeface="Fakt Con Pro Blond" panose="02000000000000000000" charset="0"/>
              <a:cs typeface="Fakt Con Pro Blond" panose="02000000000000000000" charset="0"/>
            </a:endParaRPr>
          </a:p>
          <a:p>
            <a:pPr algn="just">
              <a:lnSpc>
                <a:spcPct val="90000"/>
              </a:lnSpc>
            </a:pPr>
            <a:r>
              <a:rPr lang="en-US" sz="1400">
                <a:latin typeface="Fakt Con Pro Blond" panose="02000000000000000000" charset="0"/>
                <a:cs typeface="Fakt Con Pro Blond" panose="02000000000000000000" charset="0"/>
              </a:rPr>
              <a:t>É através de nosso trabalho que suprimos nossas necessidades e conquistamos nossos sonhos. Mas, somente alcançaremos nossos objetivos se cada um cooperar com a sua parcela, demonstrando sempre, a máxima boa vontade na execução de suas tarefas, o que beneficiará a nossa convivência. Por isso, faz-se necessário o cumprimento deste Código por todos nós.</a:t>
            </a:r>
          </a:p>
          <a:p>
            <a:pPr algn="just">
              <a:lnSpc>
                <a:spcPct val="90000"/>
              </a:lnSpc>
            </a:pPr>
            <a:endParaRPr lang="en-US" sz="1400">
              <a:latin typeface="Fakt Con Pro Blond" panose="02000000000000000000" charset="0"/>
              <a:cs typeface="Fakt Con Pro Blond" panose="02000000000000000000" charset="0"/>
            </a:endParaRPr>
          </a:p>
          <a:p>
            <a:pPr algn="just">
              <a:lnSpc>
                <a:spcPct val="90000"/>
              </a:lnSpc>
            </a:pPr>
            <a:r>
              <a:rPr lang="en-US" sz="1400">
                <a:latin typeface="Fakt Con Pro Blond" panose="02000000000000000000" charset="0"/>
                <a:cs typeface="Fakt Con Pro Blond" panose="02000000000000000000" charset="0"/>
              </a:rPr>
              <a:t>Que ele funcione como uma referência e guia para as questões do dia a dia de trabalho e reflita o nosso jeito de ser. Nosso objetivo aqui é adotar uma postura ética, responsável, transparente e de respeito para com todos aqueles com quem nos relacionamos. Não abordamos aqui todas as situações possíveis do dia a dia, mas nos orienta qual conduta devemos adotar no ambiente organizacional e fora dele.</a:t>
            </a:r>
          </a:p>
          <a:p>
            <a:pPr algn="just">
              <a:lnSpc>
                <a:spcPct val="90000"/>
              </a:lnSpc>
            </a:pPr>
            <a:endParaRPr lang="en-US" sz="1400">
              <a:latin typeface="Fakt Con Pro Blond" panose="02000000000000000000" charset="0"/>
              <a:cs typeface="Fakt Con Pro Blond" panose="02000000000000000000" charset="0"/>
            </a:endParaRPr>
          </a:p>
          <a:p>
            <a:pPr algn="just">
              <a:lnSpc>
                <a:spcPct val="90000"/>
              </a:lnSpc>
            </a:pPr>
            <a:r>
              <a:rPr lang="en-US" sz="1400">
                <a:latin typeface="Fakt Con Pro Blond" panose="02000000000000000000" charset="0"/>
                <a:cs typeface="Fakt Con Pro Blond" panose="02000000000000000000" charset="0"/>
              </a:rPr>
              <a:t>Esse Código de Conduta integra o contrato individual de trabalho. A ação reguladora nele contida estende-se a todos os colaboradores, sem distinção hierárquica ou forma de contratação. É dever de cada colaborador ou prestador de serviços ler este Código, compreender suas obrigações e cumprir as diretrizes aqui previstas. A obrigatoriedade de seu cumprimento permanece por todo o tempo de duração do contrato de trabalho, não sendo permitido, a ninguém, alegar seu desconhecimento.</a:t>
            </a:r>
          </a:p>
          <a:p>
            <a:pPr algn="just">
              <a:lnSpc>
                <a:spcPct val="90000"/>
              </a:lnSpc>
            </a:pPr>
            <a:endParaRPr lang="en-US" sz="1400">
              <a:latin typeface="Fakt Con Pro Blond" panose="02000000000000000000" charset="0"/>
              <a:cs typeface="Fakt Con Pro Blond" panose="02000000000000000000" charset="0"/>
            </a:endParaRPr>
          </a:p>
          <a:p>
            <a:pPr algn="just">
              <a:lnSpc>
                <a:spcPct val="90000"/>
              </a:lnSpc>
            </a:pPr>
            <a:r>
              <a:rPr lang="en-US" sz="1400">
                <a:latin typeface="Fakt Con Pro Blond" panose="02000000000000000000" charset="0"/>
                <a:cs typeface="Fakt Con Pro Blond" panose="02000000000000000000" charset="0"/>
              </a:rPr>
              <a:t>Sabemos que um pequeno deslize pode tomar proporções inimagináveis e um comportamento inadequado pode trazer consequências profundas para o nosso negócio.</a:t>
            </a:r>
          </a:p>
        </p:txBody>
      </p:sp>
      <p:pic>
        <p:nvPicPr>
          <p:cNvPr id="22" name="Picture 21" descr="logo_savixx"/>
          <p:cNvPicPr>
            <a:picLocks noChangeAspect="1"/>
          </p:cNvPicPr>
          <p:nvPr/>
        </p:nvPicPr>
        <p:blipFill>
          <a:blip r:embed="rId4"/>
          <a:stretch>
            <a:fillRect/>
          </a:stretch>
        </p:blipFill>
        <p:spPr>
          <a:xfrm>
            <a:off x="1043305" y="483870"/>
            <a:ext cx="1168400" cy="712470"/>
          </a:xfrm>
          <a:prstGeom prst="rect">
            <a:avLst/>
          </a:prstGeom>
        </p:spPr>
      </p:pic>
      <p:sp>
        <p:nvSpPr>
          <p:cNvPr id="5" name="Text Box 4"/>
          <p:cNvSpPr txBox="1"/>
          <p:nvPr/>
        </p:nvSpPr>
        <p:spPr>
          <a:xfrm>
            <a:off x="5357495" y="9174480"/>
            <a:ext cx="698500" cy="245110"/>
          </a:xfrm>
          <a:prstGeom prst="rect">
            <a:avLst/>
          </a:prstGeom>
          <a:noFill/>
        </p:spPr>
        <p:txBody>
          <a:bodyPr wrap="square" rtlCol="0">
            <a:spAutoFit/>
          </a:bodyPr>
          <a:lstStyle/>
          <a:p>
            <a:pPr algn="r"/>
            <a:r>
              <a:rPr lang="pt-BR" altLang="en-US" sz="1000" b="1">
                <a:solidFill>
                  <a:srgbClr val="636E6F"/>
                </a:solidFill>
                <a:latin typeface="+mj-lt"/>
                <a:cs typeface="+mj-lt"/>
              </a:rPr>
              <a:t>// 04</a:t>
            </a:r>
          </a:p>
        </p:txBody>
      </p:sp>
      <p:sp>
        <p:nvSpPr>
          <p:cNvPr id="8" name="Text Box 7"/>
          <p:cNvSpPr txBox="1"/>
          <p:nvPr/>
        </p:nvSpPr>
        <p:spPr>
          <a:xfrm>
            <a:off x="2807970" y="579120"/>
            <a:ext cx="3248025" cy="521970"/>
          </a:xfrm>
          <a:prstGeom prst="rect">
            <a:avLst/>
          </a:prstGeom>
          <a:noFill/>
        </p:spPr>
        <p:txBody>
          <a:bodyPr wrap="square" rtlCol="0">
            <a:spAutoFit/>
          </a:bodyPr>
          <a:lstStyle/>
          <a:p>
            <a:pPr algn="r"/>
            <a:r>
              <a:rPr lang="pt-BR" altLang="en-US" b="1">
                <a:solidFill>
                  <a:srgbClr val="657071"/>
                </a:solidFill>
                <a:latin typeface="Fakt Con Pro Bold" panose="02000000000000000000" charset="0"/>
                <a:cs typeface="Fakt Con Pro Bold" panose="02000000000000000000" charset="0"/>
              </a:rPr>
              <a:t>CÓDIGO DE CONDUTA</a:t>
            </a:r>
          </a:p>
          <a:p>
            <a:pPr algn="r"/>
            <a:r>
              <a:rPr lang="pt-BR" altLang="en-US" sz="1000">
                <a:solidFill>
                  <a:srgbClr val="657071"/>
                </a:solidFill>
                <a:latin typeface="Fakt Con Pro Blond" panose="02000000000000000000" charset="0"/>
                <a:cs typeface="Fakt Con Pro Blond" panose="02000000000000000000" charset="0"/>
              </a:rPr>
              <a:t>julho/2024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XX2_SAVIXX"/>
          <p:cNvPicPr>
            <a:picLocks noChangeAspect="1"/>
          </p:cNvPicPr>
          <p:nvPr/>
        </p:nvPicPr>
        <p:blipFill>
          <a:blip r:embed="rId2">
            <a:alphaModFix amt="9000"/>
            <a:extLst>
              <a:ext uri="{96DAC541-7B7A-43D3-8B79-37D633B846F1}">
                <asvg:svgBlip xmlns:asvg="http://schemas.microsoft.com/office/drawing/2016/SVG/main" r:embed="rId3"/>
              </a:ext>
            </a:extLst>
          </a:blip>
          <a:srcRect t="57243" r="44694"/>
          <a:stretch>
            <a:fillRect/>
          </a:stretch>
        </p:blipFill>
        <p:spPr>
          <a:xfrm>
            <a:off x="1202055" y="-179070"/>
            <a:ext cx="5778500" cy="4531995"/>
          </a:xfrm>
          <a:prstGeom prst="rect">
            <a:avLst/>
          </a:prstGeom>
        </p:spPr>
      </p:pic>
      <p:sp>
        <p:nvSpPr>
          <p:cNvPr id="4" name="Text Box 3"/>
          <p:cNvSpPr txBox="1"/>
          <p:nvPr/>
        </p:nvSpPr>
        <p:spPr>
          <a:xfrm>
            <a:off x="1043305" y="1671320"/>
            <a:ext cx="5012690" cy="2959735"/>
          </a:xfrm>
          <a:prstGeom prst="rect">
            <a:avLst/>
          </a:prstGeom>
          <a:noFill/>
        </p:spPr>
        <p:txBody>
          <a:bodyPr wrap="square" rtlCol="0">
            <a:spAutoFit/>
          </a:bodyPr>
          <a:lstStyle/>
          <a:p>
            <a:pPr algn="ctr"/>
            <a:r>
              <a:rPr lang="en-US" sz="1600" b="1" dirty="0">
                <a:latin typeface="Fakt Con Pro Bold" panose="02000000000000000000" charset="0"/>
                <a:cs typeface="Fakt Con Pro Bold" panose="02000000000000000000" charset="0"/>
              </a:rPr>
              <a:t>ORGULHO PELO SEU </a:t>
            </a:r>
            <a:br>
              <a:rPr lang="en-US" sz="1600" b="1" dirty="0">
                <a:latin typeface="Fakt Con Pro Bold" panose="02000000000000000000" charset="0"/>
                <a:cs typeface="Fakt Con Pro Bold" panose="02000000000000000000" charset="0"/>
              </a:rPr>
            </a:br>
            <a:r>
              <a:rPr lang="en-US" sz="1600" b="1" dirty="0">
                <a:latin typeface="Fakt Con Pro Bold" panose="02000000000000000000" charset="0"/>
                <a:cs typeface="Fakt Con Pro Bold" panose="02000000000000000000" charset="0"/>
              </a:rPr>
              <a:t>TRABALHO</a:t>
            </a:r>
          </a:p>
          <a:p>
            <a:pPr algn="ctr"/>
            <a:endParaRPr lang="en-US" sz="1600" dirty="0">
              <a:latin typeface="Fakt Con Pro Blond" panose="02000000000000000000" charset="0"/>
              <a:cs typeface="Fakt Con Pro Blond" panose="02000000000000000000" charset="0"/>
            </a:endParaRPr>
          </a:p>
          <a:p>
            <a:pPr algn="just">
              <a:lnSpc>
                <a:spcPct val="90000"/>
              </a:lnSpc>
            </a:pPr>
            <a:r>
              <a:rPr lang="en-US" sz="1400" dirty="0">
                <a:latin typeface="Fakt Con Pro Blond" panose="02000000000000000000" charset="0"/>
                <a:cs typeface="Fakt Con Pro Blond" panose="02000000000000000000" charset="0"/>
              </a:rPr>
              <a:t>A Savixx </a:t>
            </a:r>
            <a:r>
              <a:rPr lang="en-US" sz="1400" dirty="0" err="1">
                <a:latin typeface="Fakt Con Pro Blond" panose="02000000000000000000" charset="0"/>
                <a:cs typeface="Fakt Con Pro Blond" panose="02000000000000000000" charset="0"/>
              </a:rPr>
              <a:t>deve</a:t>
            </a:r>
            <a:r>
              <a:rPr lang="en-US" sz="1400" dirty="0">
                <a:latin typeface="Fakt Con Pro Blond" panose="02000000000000000000" charset="0"/>
                <a:cs typeface="Fakt Con Pro Blond" panose="02000000000000000000" charset="0"/>
              </a:rPr>
              <a:t> sempre ser vista </a:t>
            </a:r>
            <a:r>
              <a:rPr lang="en-US" sz="1400" dirty="0" err="1">
                <a:latin typeface="Fakt Con Pro Blond" panose="02000000000000000000" charset="0"/>
                <a:cs typeface="Fakt Con Pro Blond" panose="02000000000000000000" charset="0"/>
              </a:rPr>
              <a:t>pelos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clientes</a:t>
            </a:r>
            <a:r>
              <a:rPr lang="en-US" sz="1400" dirty="0">
                <a:latin typeface="Fakt Con Pro Blond" panose="02000000000000000000" charset="0"/>
                <a:cs typeface="Fakt Con Pro Blond" panose="02000000000000000000" charset="0"/>
              </a:rPr>
              <a:t> e </a:t>
            </a:r>
            <a:r>
              <a:rPr lang="en-US" sz="1400" dirty="0" err="1">
                <a:latin typeface="Fakt Con Pro Blond" panose="02000000000000000000" charset="0"/>
                <a:cs typeface="Fakt Con Pro Blond" panose="02000000000000000000" charset="0"/>
              </a:rPr>
              <a:t>pelo</a:t>
            </a:r>
            <a:r>
              <a:rPr lang="en-US" sz="1400" dirty="0">
                <a:latin typeface="Fakt Con Pro Blond" panose="02000000000000000000" charset="0"/>
                <a:cs typeface="Fakt Con Pro Blond" panose="02000000000000000000" charset="0"/>
              </a:rPr>
              <a:t> mercado </a:t>
            </a:r>
            <a:r>
              <a:rPr lang="en-US" sz="1400" dirty="0" err="1">
                <a:latin typeface="Fakt Con Pro Blond" panose="02000000000000000000" charset="0"/>
                <a:cs typeface="Fakt Con Pro Blond" panose="02000000000000000000" charset="0"/>
              </a:rPr>
              <a:t>como</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uma</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organização</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séria</a:t>
            </a:r>
            <a:r>
              <a:rPr lang="en-US" sz="1400" dirty="0">
                <a:latin typeface="Fakt Con Pro Blond" panose="02000000000000000000" charset="0"/>
                <a:cs typeface="Fakt Con Pro Blond" panose="02000000000000000000" charset="0"/>
              </a:rPr>
              <a:t> e </a:t>
            </a:r>
            <a:r>
              <a:rPr lang="en-US" sz="1400" dirty="0" err="1">
                <a:latin typeface="Fakt Con Pro Blond" panose="02000000000000000000" charset="0"/>
                <a:cs typeface="Fakt Con Pro Blond" panose="02000000000000000000" charset="0"/>
              </a:rPr>
              <a:t>confiável</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Conquistar</a:t>
            </a:r>
            <a:r>
              <a:rPr lang="en-US" sz="1400" dirty="0">
                <a:latin typeface="Fakt Con Pro Blond" panose="02000000000000000000" charset="0"/>
                <a:cs typeface="Fakt Con Pro Blond" panose="02000000000000000000" charset="0"/>
              </a:rPr>
              <a:t> um </a:t>
            </a:r>
            <a:r>
              <a:rPr lang="en-US" sz="1400" dirty="0" err="1">
                <a:latin typeface="Fakt Con Pro Blond" panose="02000000000000000000" charset="0"/>
                <a:cs typeface="Fakt Con Pro Blond" panose="02000000000000000000" charset="0"/>
              </a:rPr>
              <a:t>emprego</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ou</a:t>
            </a:r>
            <a:r>
              <a:rPr lang="en-US" sz="1400" dirty="0">
                <a:latin typeface="Fakt Con Pro Blond" panose="02000000000000000000" charset="0"/>
                <a:cs typeface="Fakt Con Pro Blond" panose="02000000000000000000" charset="0"/>
              </a:rPr>
              <a:t> um </a:t>
            </a:r>
            <a:r>
              <a:rPr lang="en-US" sz="1400" dirty="0" err="1">
                <a:latin typeface="Fakt Con Pro Blond" panose="02000000000000000000" charset="0"/>
                <a:cs typeface="Fakt Con Pro Blond" panose="02000000000000000000" charset="0"/>
              </a:rPr>
              <a:t>cliente</a:t>
            </a:r>
            <a:r>
              <a:rPr lang="en-US" sz="1400" dirty="0">
                <a:latin typeface="Fakt Con Pro Blond" panose="02000000000000000000" charset="0"/>
                <a:cs typeface="Fakt Con Pro Blond" panose="02000000000000000000" charset="0"/>
              </a:rPr>
              <a:t> é </a:t>
            </a:r>
            <a:r>
              <a:rPr lang="en-US" sz="1400" dirty="0" err="1">
                <a:latin typeface="Fakt Con Pro Blond" panose="02000000000000000000" charset="0"/>
                <a:cs typeface="Fakt Con Pro Blond" panose="02000000000000000000" charset="0"/>
              </a:rPr>
              <a:t>difícil</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porém</a:t>
            </a:r>
            <a:r>
              <a:rPr lang="en-US" sz="1400" dirty="0">
                <a:latin typeface="Fakt Con Pro Blond" panose="02000000000000000000" charset="0"/>
                <a:cs typeface="Fakt Con Pro Blond" panose="02000000000000000000" charset="0"/>
              </a:rPr>
              <a:t> a </a:t>
            </a:r>
            <a:r>
              <a:rPr lang="en-US" sz="1400" dirty="0" err="1">
                <a:latin typeface="Fakt Con Pro Blond" panose="02000000000000000000" charset="0"/>
                <a:cs typeface="Fakt Con Pro Blond" panose="02000000000000000000" charset="0"/>
              </a:rPr>
              <a:t>sua</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manutenção</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exige</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cuidados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diários</a:t>
            </a:r>
            <a:r>
              <a:rPr lang="en-US" sz="1400" dirty="0">
                <a:latin typeface="Fakt Con Pro Blond" panose="02000000000000000000" charset="0"/>
                <a:cs typeface="Fakt Con Pro Blond" panose="02000000000000000000" charset="0"/>
              </a:rPr>
              <a:t>. Se </a:t>
            </a:r>
            <a:r>
              <a:rPr lang="en-US" sz="1400" dirty="0" err="1">
                <a:latin typeface="Fakt Con Pro Blond" panose="02000000000000000000" charset="0"/>
                <a:cs typeface="Fakt Con Pro Blond" panose="02000000000000000000" charset="0"/>
              </a:rPr>
              <a:t>praticarmos</a:t>
            </a:r>
            <a:r>
              <a:rPr lang="en-US" sz="1400" dirty="0">
                <a:latin typeface="Fakt Con Pro Blond" panose="02000000000000000000" charset="0"/>
                <a:cs typeface="Fakt Con Pro Blond" panose="02000000000000000000" charset="0"/>
              </a:rPr>
              <a:t> com </a:t>
            </a:r>
            <a:r>
              <a:rPr lang="en-US" sz="1400" dirty="0" err="1">
                <a:latin typeface="Fakt Con Pro Blond" panose="02000000000000000000" charset="0"/>
                <a:cs typeface="Fakt Con Pro Blond" panose="02000000000000000000" charset="0"/>
              </a:rPr>
              <a:t>simplicidade</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atenção</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cuidado</a:t>
            </a:r>
            <a:r>
              <a:rPr lang="en-US" sz="1400" dirty="0">
                <a:latin typeface="Fakt Con Pro Blond" panose="02000000000000000000" charset="0"/>
                <a:cs typeface="Fakt Con Pro Blond" panose="02000000000000000000" charset="0"/>
              </a:rPr>
              <a:t> e </a:t>
            </a:r>
            <a:r>
              <a:rPr lang="en-US" sz="1400" dirty="0" err="1">
                <a:latin typeface="Fakt Con Pro Blond" panose="02000000000000000000" charset="0"/>
                <a:cs typeface="Fakt Con Pro Blond" panose="02000000000000000000" charset="0"/>
              </a:rPr>
              <a:t>presteza</a:t>
            </a:r>
            <a:r>
              <a:rPr lang="en-US" sz="1400" dirty="0">
                <a:latin typeface="Fakt Con Pro Blond" panose="02000000000000000000" charset="0"/>
                <a:cs typeface="Fakt Con Pro Blond" panose="02000000000000000000" charset="0"/>
              </a:rPr>
              <a:t> o valor das </a:t>
            </a:r>
            <a:r>
              <a:rPr lang="en-US" sz="1400" dirty="0" err="1">
                <a:latin typeface="Fakt Con Pro Blond" panose="02000000000000000000" charset="0"/>
                <a:cs typeface="Fakt Con Pro Blond" panose="02000000000000000000" charset="0"/>
              </a:rPr>
              <a:t>nossas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ações</a:t>
            </a:r>
            <a:r>
              <a:rPr lang="en-US" sz="1400" dirty="0">
                <a:latin typeface="Fakt Con Pro Blond" panose="02000000000000000000" charset="0"/>
                <a:cs typeface="Fakt Con Pro Blond" panose="02000000000000000000" charset="0"/>
              </a:rPr>
              <a:t> e </a:t>
            </a:r>
            <a:r>
              <a:rPr lang="en-US" sz="1400" dirty="0" err="1">
                <a:latin typeface="Fakt Con Pro Blond" panose="02000000000000000000" charset="0"/>
                <a:cs typeface="Fakt Con Pro Blond" panose="02000000000000000000" charset="0"/>
              </a:rPr>
              <a:t>nossos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trabalhos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serão</a:t>
            </a:r>
            <a:r>
              <a:rPr lang="en-US" sz="1400" dirty="0">
                <a:latin typeface="Fakt Con Pro Blond" panose="02000000000000000000" charset="0"/>
                <a:cs typeface="Fakt Con Pro Blond" panose="02000000000000000000" charset="0"/>
              </a:rPr>
              <a:t> sempre </a:t>
            </a:r>
            <a:r>
              <a:rPr lang="en-US" sz="1400" dirty="0" err="1">
                <a:latin typeface="Fakt Con Pro Blond" panose="02000000000000000000" charset="0"/>
                <a:cs typeface="Fakt Con Pro Blond" panose="02000000000000000000" charset="0"/>
              </a:rPr>
              <a:t>reconhecidos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sendo</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uma</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vantagem</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diante</a:t>
            </a:r>
            <a:r>
              <a:rPr lang="en-US" sz="1400" dirty="0">
                <a:latin typeface="Fakt Con Pro Blond" panose="02000000000000000000" charset="0"/>
                <a:cs typeface="Fakt Con Pro Blond" panose="02000000000000000000" charset="0"/>
              </a:rPr>
              <a:t> da </a:t>
            </a:r>
            <a:r>
              <a:rPr lang="en-US" sz="1400" dirty="0" err="1">
                <a:latin typeface="Fakt Con Pro Blond" panose="02000000000000000000" charset="0"/>
                <a:cs typeface="Fakt Con Pro Blond" panose="02000000000000000000" charset="0"/>
              </a:rPr>
              <a:t>concorrência</a:t>
            </a:r>
            <a:r>
              <a:rPr lang="en-US" sz="1400" dirty="0">
                <a:latin typeface="Fakt Con Pro Blond" panose="02000000000000000000" charset="0"/>
                <a:cs typeface="Fakt Con Pro Blond" panose="02000000000000000000" charset="0"/>
              </a:rPr>
              <a:t>.</a:t>
            </a:r>
          </a:p>
          <a:p>
            <a:pPr algn="just">
              <a:lnSpc>
                <a:spcPct val="90000"/>
              </a:lnSpc>
            </a:pPr>
            <a:endParaRPr lang="en-US" sz="1400" dirty="0">
              <a:latin typeface="Fakt Con Pro Blond" panose="02000000000000000000" charset="0"/>
              <a:cs typeface="Fakt Con Pro Blond" panose="02000000000000000000" charset="0"/>
            </a:endParaRPr>
          </a:p>
          <a:p>
            <a:pPr algn="just">
              <a:lnSpc>
                <a:spcPct val="90000"/>
              </a:lnSpc>
            </a:pPr>
            <a:r>
              <a:rPr lang="en-US" sz="1400" dirty="0">
                <a:latin typeface="Fakt Con Pro Blond" panose="02000000000000000000" charset="0"/>
                <a:cs typeface="Fakt Con Pro Blond" panose="02000000000000000000" charset="0"/>
              </a:rPr>
              <a:t>É da </a:t>
            </a:r>
            <a:r>
              <a:rPr lang="en-US" sz="1400" dirty="0" err="1">
                <a:latin typeface="Fakt Con Pro Blond" panose="02000000000000000000" charset="0"/>
                <a:cs typeface="Fakt Con Pro Blond" panose="02000000000000000000" charset="0"/>
              </a:rPr>
              <a:t>máxima</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importância</a:t>
            </a:r>
            <a:r>
              <a:rPr lang="en-US" sz="1400" dirty="0">
                <a:latin typeface="Fakt Con Pro Blond" panose="02000000000000000000" charset="0"/>
                <a:cs typeface="Fakt Con Pro Blond" panose="02000000000000000000" charset="0"/>
              </a:rPr>
              <a:t> que </a:t>
            </a:r>
            <a:r>
              <a:rPr lang="en-US" sz="1400" dirty="0" err="1">
                <a:latin typeface="Fakt Con Pro Blond" panose="02000000000000000000" charset="0"/>
                <a:cs typeface="Fakt Con Pro Blond" panose="02000000000000000000" charset="0"/>
              </a:rPr>
              <a:t>esse</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conteúdo</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seja</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refletido</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em</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nossas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atitudes</a:t>
            </a:r>
            <a:r>
              <a:rPr lang="en-US" sz="1400" dirty="0">
                <a:latin typeface="Fakt Con Pro Blond" panose="02000000000000000000" charset="0"/>
                <a:cs typeface="Fakt Con Pro Blond" panose="02000000000000000000" charset="0"/>
              </a:rPr>
              <a:t>.</a:t>
            </a:r>
          </a:p>
          <a:p>
            <a:pPr algn="just">
              <a:lnSpc>
                <a:spcPct val="90000"/>
              </a:lnSpc>
            </a:pPr>
            <a:endParaRPr lang="en-US" sz="1400" dirty="0">
              <a:latin typeface="Fakt Con Pro Blond" panose="02000000000000000000" charset="0"/>
              <a:cs typeface="Fakt Con Pro Blond" panose="02000000000000000000" charset="0"/>
            </a:endParaRPr>
          </a:p>
          <a:p>
            <a:pPr algn="just">
              <a:lnSpc>
                <a:spcPct val="90000"/>
              </a:lnSpc>
            </a:pPr>
            <a:r>
              <a:rPr lang="en-US" sz="1400" dirty="0">
                <a:latin typeface="Fakt Con Pro Blond" panose="02000000000000000000" charset="0"/>
                <a:cs typeface="Fakt Con Pro Blond" panose="02000000000000000000" charset="0"/>
              </a:rPr>
              <a:t>As </a:t>
            </a:r>
            <a:r>
              <a:rPr lang="en-US" sz="1400" dirty="0" err="1">
                <a:latin typeface="Fakt Con Pro Blond" panose="02000000000000000000" charset="0"/>
                <a:cs typeface="Fakt Con Pro Blond" panose="02000000000000000000" charset="0"/>
              </a:rPr>
              <a:t>políticas</a:t>
            </a:r>
            <a:r>
              <a:rPr lang="en-US" sz="1400" dirty="0">
                <a:latin typeface="Fakt Con Pro Blond" panose="02000000000000000000" charset="0"/>
                <a:cs typeface="Fakt Con Pro Blond" panose="02000000000000000000" charset="0"/>
              </a:rPr>
              <a:t> de </a:t>
            </a:r>
            <a:r>
              <a:rPr lang="en-US" sz="1400" dirty="0" err="1">
                <a:latin typeface="Fakt Con Pro Blond" panose="02000000000000000000" charset="0"/>
                <a:cs typeface="Fakt Con Pro Blond" panose="02000000000000000000" charset="0"/>
              </a:rPr>
              <a:t>Recursos</a:t>
            </a:r>
            <a:r>
              <a:rPr lang="en-US" sz="1400" dirty="0">
                <a:latin typeface="Fakt Con Pro Blond" panose="02000000000000000000" charset="0"/>
                <a:cs typeface="Fakt Con Pro Blond" panose="02000000000000000000" charset="0"/>
              </a:rPr>
              <a:t> Humanos </a:t>
            </a:r>
            <a:r>
              <a:rPr lang="en-US" sz="1400" dirty="0" err="1">
                <a:latin typeface="Fakt Con Pro Blond" panose="02000000000000000000" charset="0"/>
                <a:cs typeface="Fakt Con Pro Blond" panose="02000000000000000000" charset="0"/>
              </a:rPr>
              <a:t>são</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voltadas</a:t>
            </a:r>
            <a:r>
              <a:rPr lang="en-US" sz="1400" dirty="0">
                <a:latin typeface="Fakt Con Pro Blond" panose="02000000000000000000" charset="0"/>
                <a:cs typeface="Fakt Con Pro Blond" panose="02000000000000000000" charset="0"/>
              </a:rPr>
              <a:t> para a </a:t>
            </a:r>
            <a:r>
              <a:rPr lang="en-US" sz="1400" dirty="0" err="1">
                <a:latin typeface="Fakt Con Pro Blond" panose="02000000000000000000" charset="0"/>
                <a:cs typeface="Fakt Con Pro Blond" panose="02000000000000000000" charset="0"/>
              </a:rPr>
              <a:t>justiça</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transparência</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imparcialidade</a:t>
            </a:r>
            <a:r>
              <a:rPr lang="en-US" sz="1400" dirty="0">
                <a:latin typeface="Fakt Con Pro Blond" panose="02000000000000000000" charset="0"/>
                <a:cs typeface="Fakt Con Pro Blond" panose="02000000000000000000" charset="0"/>
              </a:rPr>
              <a:t> e </a:t>
            </a:r>
            <a:r>
              <a:rPr lang="en-US" sz="1400" dirty="0" err="1">
                <a:latin typeface="Fakt Con Pro Blond" panose="02000000000000000000" charset="0"/>
                <a:cs typeface="Fakt Con Pro Blond" panose="02000000000000000000" charset="0"/>
              </a:rPr>
              <a:t>profissionalismo</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oferecendo</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oportunidades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iguais</a:t>
            </a:r>
            <a:r>
              <a:rPr lang="en-US" sz="1400" dirty="0">
                <a:latin typeface="Fakt Con Pro Blond" panose="02000000000000000000" charset="0"/>
                <a:cs typeface="Fakt Con Pro Blond" panose="02000000000000000000" charset="0"/>
              </a:rPr>
              <a:t> de </a:t>
            </a:r>
            <a:r>
              <a:rPr lang="en-US" sz="1400" dirty="0" err="1">
                <a:latin typeface="Fakt Con Pro Blond" panose="02000000000000000000" charset="0"/>
                <a:cs typeface="Fakt Con Pro Blond" panose="02000000000000000000" charset="0"/>
              </a:rPr>
              <a:t>trabalho</a:t>
            </a:r>
            <a:r>
              <a:rPr lang="en-US" sz="1400" dirty="0">
                <a:latin typeface="Fakt Con Pro Blond" panose="02000000000000000000" charset="0"/>
                <a:cs typeface="Fakt Con Pro Blond" panose="02000000000000000000" charset="0"/>
              </a:rPr>
              <a:t> a </a:t>
            </a:r>
            <a:r>
              <a:rPr lang="en-US" sz="1400" dirty="0" err="1">
                <a:latin typeface="Fakt Con Pro Blond" panose="02000000000000000000" charset="0"/>
                <a:cs typeface="Fakt Con Pro Blond" panose="02000000000000000000" charset="0"/>
              </a:rPr>
              <a:t>todos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aqueles</a:t>
            </a:r>
            <a:r>
              <a:rPr lang="en-US" sz="1400" dirty="0">
                <a:latin typeface="Fakt Con Pro Blond" panose="02000000000000000000" charset="0"/>
                <a:cs typeface="Fakt Con Pro Blond" panose="02000000000000000000" charset="0"/>
              </a:rPr>
              <a:t> que </a:t>
            </a:r>
            <a:r>
              <a:rPr lang="en-US" sz="1400" dirty="0" err="1">
                <a:latin typeface="Fakt Con Pro Blond" panose="02000000000000000000" charset="0"/>
                <a:cs typeface="Fakt Con Pro Blond" panose="02000000000000000000" charset="0"/>
              </a:rPr>
              <a:t>integram</a:t>
            </a:r>
            <a:r>
              <a:rPr lang="en-US" sz="1400" dirty="0">
                <a:latin typeface="Fakt Con Pro Blond" panose="02000000000000000000" charset="0"/>
                <a:cs typeface="Fakt Con Pro Blond" panose="02000000000000000000" charset="0"/>
              </a:rPr>
              <a:t> a Cia.</a:t>
            </a:r>
          </a:p>
        </p:txBody>
      </p:sp>
      <p:pic>
        <p:nvPicPr>
          <p:cNvPr id="22" name="Picture 21" descr="logo_savixx"/>
          <p:cNvPicPr>
            <a:picLocks noChangeAspect="1"/>
          </p:cNvPicPr>
          <p:nvPr/>
        </p:nvPicPr>
        <p:blipFill>
          <a:blip r:embed="rId4"/>
          <a:stretch>
            <a:fillRect/>
          </a:stretch>
        </p:blipFill>
        <p:spPr>
          <a:xfrm>
            <a:off x="1043305" y="483870"/>
            <a:ext cx="1168400" cy="712470"/>
          </a:xfrm>
          <a:prstGeom prst="rect">
            <a:avLst/>
          </a:prstGeom>
        </p:spPr>
      </p:pic>
      <p:sp>
        <p:nvSpPr>
          <p:cNvPr id="5" name="Text Box 4"/>
          <p:cNvSpPr txBox="1"/>
          <p:nvPr/>
        </p:nvSpPr>
        <p:spPr>
          <a:xfrm>
            <a:off x="5357495" y="9174480"/>
            <a:ext cx="698500" cy="245110"/>
          </a:xfrm>
          <a:prstGeom prst="rect">
            <a:avLst/>
          </a:prstGeom>
          <a:noFill/>
        </p:spPr>
        <p:txBody>
          <a:bodyPr wrap="square" rtlCol="0">
            <a:spAutoFit/>
          </a:bodyPr>
          <a:lstStyle/>
          <a:p>
            <a:pPr algn="r"/>
            <a:r>
              <a:rPr lang="pt-BR" altLang="en-US" sz="1000" b="1">
                <a:solidFill>
                  <a:srgbClr val="636E6F"/>
                </a:solidFill>
                <a:latin typeface="+mj-lt"/>
                <a:cs typeface="+mj-lt"/>
              </a:rPr>
              <a:t>// 05</a:t>
            </a:r>
          </a:p>
        </p:txBody>
      </p:sp>
      <p:sp>
        <p:nvSpPr>
          <p:cNvPr id="8" name="Text Box 7"/>
          <p:cNvSpPr txBox="1"/>
          <p:nvPr/>
        </p:nvSpPr>
        <p:spPr>
          <a:xfrm>
            <a:off x="2807970" y="579120"/>
            <a:ext cx="3248025" cy="521970"/>
          </a:xfrm>
          <a:prstGeom prst="rect">
            <a:avLst/>
          </a:prstGeom>
          <a:noFill/>
        </p:spPr>
        <p:txBody>
          <a:bodyPr wrap="square" rtlCol="0">
            <a:spAutoFit/>
          </a:bodyPr>
          <a:lstStyle/>
          <a:p>
            <a:pPr algn="r"/>
            <a:r>
              <a:rPr lang="pt-BR" altLang="en-US" b="1">
                <a:solidFill>
                  <a:srgbClr val="657071"/>
                </a:solidFill>
                <a:latin typeface="Fakt Con Pro Bold" panose="02000000000000000000" charset="0"/>
                <a:cs typeface="Fakt Con Pro Bold" panose="02000000000000000000" charset="0"/>
              </a:rPr>
              <a:t>CÓDIGO DE CONDUTA</a:t>
            </a:r>
          </a:p>
          <a:p>
            <a:pPr algn="r"/>
            <a:r>
              <a:rPr lang="pt-BR" altLang="en-US" sz="1000">
                <a:solidFill>
                  <a:srgbClr val="657071"/>
                </a:solidFill>
                <a:latin typeface="Fakt Con Pro Blond" panose="02000000000000000000" charset="0"/>
                <a:cs typeface="Fakt Con Pro Blond" panose="02000000000000000000" charset="0"/>
              </a:rPr>
              <a:t>julho/2024</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XX2_SAVIXX"/>
          <p:cNvPicPr>
            <a:picLocks noChangeAspect="1"/>
          </p:cNvPicPr>
          <p:nvPr/>
        </p:nvPicPr>
        <p:blipFill>
          <a:blip r:embed="rId2">
            <a:alphaModFix amt="9000"/>
            <a:extLst>
              <a:ext uri="{96DAC541-7B7A-43D3-8B79-37D633B846F1}">
                <asvg:svgBlip xmlns:asvg="http://schemas.microsoft.com/office/drawing/2016/SVG/main" r:embed="rId3"/>
              </a:ext>
            </a:extLst>
          </a:blip>
          <a:srcRect t="57243" r="44694"/>
          <a:stretch>
            <a:fillRect/>
          </a:stretch>
        </p:blipFill>
        <p:spPr>
          <a:xfrm>
            <a:off x="1202055" y="-179070"/>
            <a:ext cx="5778500" cy="4531995"/>
          </a:xfrm>
          <a:prstGeom prst="rect">
            <a:avLst/>
          </a:prstGeom>
        </p:spPr>
      </p:pic>
      <p:sp>
        <p:nvSpPr>
          <p:cNvPr id="4" name="Text Box 3"/>
          <p:cNvSpPr txBox="1"/>
          <p:nvPr/>
        </p:nvSpPr>
        <p:spPr>
          <a:xfrm>
            <a:off x="1043305" y="1671320"/>
            <a:ext cx="5012690" cy="3488055"/>
          </a:xfrm>
          <a:prstGeom prst="rect">
            <a:avLst/>
          </a:prstGeom>
          <a:noFill/>
        </p:spPr>
        <p:txBody>
          <a:bodyPr wrap="square" rtlCol="0">
            <a:spAutoFit/>
          </a:bodyPr>
          <a:lstStyle/>
          <a:p>
            <a:pPr algn="ctr"/>
            <a:r>
              <a:rPr lang="en-US" sz="1600" b="1" dirty="0">
                <a:latin typeface="Fakt Con Pro Bold" panose="02000000000000000000" charset="0"/>
                <a:cs typeface="Fakt Con Pro Bold" panose="02000000000000000000" charset="0"/>
              </a:rPr>
              <a:t>FAÇA O CERTO, NÃO O FÁCIL</a:t>
            </a:r>
          </a:p>
          <a:p>
            <a:pPr algn="ctr"/>
            <a:endParaRPr lang="en-US" sz="1600" dirty="0">
              <a:latin typeface="Fakt Con Pro Blond" panose="02000000000000000000" charset="0"/>
              <a:cs typeface="Fakt Con Pro Blond" panose="02000000000000000000" charset="0"/>
            </a:endParaRPr>
          </a:p>
          <a:p>
            <a:pPr algn="just">
              <a:lnSpc>
                <a:spcPct val="90000"/>
              </a:lnSpc>
            </a:pPr>
            <a:r>
              <a:rPr lang="en-US" sz="1400" dirty="0" err="1">
                <a:latin typeface="Fakt Con Pro Blond" panose="02000000000000000000" charset="0"/>
                <a:cs typeface="Fakt Con Pro Blond" panose="02000000000000000000" charset="0"/>
              </a:rPr>
              <a:t>Nossa</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história</a:t>
            </a:r>
            <a:r>
              <a:rPr lang="en-US" sz="1400" dirty="0">
                <a:latin typeface="Fakt Con Pro Blond" panose="02000000000000000000" charset="0"/>
                <a:cs typeface="Fakt Con Pro Blond" panose="02000000000000000000" charset="0"/>
              </a:rPr>
              <a:t> é </a:t>
            </a:r>
            <a:r>
              <a:rPr lang="en-US" sz="1400" dirty="0" err="1">
                <a:latin typeface="Fakt Con Pro Blond" panose="02000000000000000000" charset="0"/>
                <a:cs typeface="Fakt Con Pro Blond" panose="02000000000000000000" charset="0"/>
              </a:rPr>
              <a:t>construída</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pelos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colaboradores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portanto</a:t>
            </a:r>
            <a:r>
              <a:rPr lang="en-US" sz="1400" dirty="0">
                <a:latin typeface="Fakt Con Pro Blond" panose="02000000000000000000" charset="0"/>
                <a:cs typeface="Fakt Con Pro Blond" panose="02000000000000000000" charset="0"/>
              </a:rPr>
              <a:t> as </a:t>
            </a:r>
            <a:r>
              <a:rPr lang="en-US" sz="1400" dirty="0" err="1">
                <a:latin typeface="Fakt Con Pro Blond" panose="02000000000000000000" charset="0"/>
                <a:cs typeface="Fakt Con Pro Blond" panose="02000000000000000000" charset="0"/>
              </a:rPr>
              <a:t>ações</a:t>
            </a:r>
            <a:r>
              <a:rPr lang="en-US" sz="1400" dirty="0">
                <a:latin typeface="Fakt Con Pro Blond" panose="02000000000000000000" charset="0"/>
                <a:cs typeface="Fakt Con Pro Blond" panose="02000000000000000000" charset="0"/>
              </a:rPr>
              <a:t> de </a:t>
            </a:r>
            <a:r>
              <a:rPr lang="en-US" sz="1400" dirty="0" err="1">
                <a:latin typeface="Fakt Con Pro Blond" panose="02000000000000000000" charset="0"/>
                <a:cs typeface="Fakt Con Pro Blond" panose="02000000000000000000" charset="0"/>
              </a:rPr>
              <a:t>cada</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indivíduo</a:t>
            </a:r>
            <a:r>
              <a:rPr lang="en-US" sz="1400" dirty="0">
                <a:latin typeface="Fakt Con Pro Blond" panose="02000000000000000000" charset="0"/>
                <a:cs typeface="Fakt Con Pro Blond" panose="02000000000000000000" charset="0"/>
              </a:rPr>
              <a:t> da </a:t>
            </a:r>
            <a:r>
              <a:rPr lang="en-US" sz="1400" dirty="0" err="1">
                <a:latin typeface="Fakt Con Pro Blond" panose="02000000000000000000" charset="0"/>
                <a:cs typeface="Fakt Con Pro Blond" panose="02000000000000000000" charset="0"/>
              </a:rPr>
              <a:t>organização</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têm</a:t>
            </a:r>
            <a:r>
              <a:rPr lang="en-US" sz="1400" dirty="0">
                <a:latin typeface="Fakt Con Pro Blond" panose="02000000000000000000" charset="0"/>
                <a:cs typeface="Fakt Con Pro Blond" panose="02000000000000000000" charset="0"/>
              </a:rPr>
              <a:t> e </a:t>
            </a:r>
            <a:r>
              <a:rPr lang="en-US" sz="1400" dirty="0" err="1">
                <a:latin typeface="Fakt Con Pro Blond" panose="02000000000000000000" charset="0"/>
                <a:cs typeface="Fakt Con Pro Blond" panose="02000000000000000000" charset="0"/>
              </a:rPr>
              <a:t>terão</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impacto</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significativo</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em</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nossa</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trajetória</a:t>
            </a:r>
            <a:r>
              <a:rPr lang="en-US" sz="1400" dirty="0">
                <a:latin typeface="Fakt Con Pro Blond" panose="02000000000000000000" charset="0"/>
                <a:cs typeface="Fakt Con Pro Blond" panose="02000000000000000000" charset="0"/>
              </a:rPr>
              <a:t> e </a:t>
            </a:r>
            <a:r>
              <a:rPr lang="en-US" sz="1400" dirty="0" err="1">
                <a:latin typeface="Fakt Con Pro Blond" panose="02000000000000000000" charset="0"/>
                <a:cs typeface="Fakt Con Pro Blond" panose="02000000000000000000" charset="0"/>
              </a:rPr>
              <a:t>podem</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ter</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efeitos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devastadores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em</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nossa</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imagem</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reputação</a:t>
            </a:r>
            <a:r>
              <a:rPr lang="en-US" sz="1400" dirty="0">
                <a:latin typeface="Fakt Con Pro Blond" panose="02000000000000000000" charset="0"/>
                <a:cs typeface="Fakt Con Pro Blond" panose="02000000000000000000" charset="0"/>
              </a:rPr>
              <a:t> e </a:t>
            </a:r>
            <a:r>
              <a:rPr lang="en-US" sz="1400" dirty="0" err="1">
                <a:latin typeface="Fakt Con Pro Blond" panose="02000000000000000000" charset="0"/>
                <a:cs typeface="Fakt Con Pro Blond" panose="02000000000000000000" charset="0"/>
              </a:rPr>
              <a:t>bom</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nome</a:t>
            </a:r>
            <a:r>
              <a:rPr lang="en-US" sz="1400" dirty="0">
                <a:latin typeface="Fakt Con Pro Blond" panose="02000000000000000000" charset="0"/>
                <a:cs typeface="Fakt Con Pro Blond" panose="02000000000000000000" charset="0"/>
              </a:rPr>
              <a:t>. Por </a:t>
            </a:r>
            <a:r>
              <a:rPr lang="en-US" sz="1400" dirty="0" err="1">
                <a:latin typeface="Fakt Con Pro Blond" panose="02000000000000000000" charset="0"/>
                <a:cs typeface="Fakt Con Pro Blond" panose="02000000000000000000" charset="0"/>
              </a:rPr>
              <a:t>isso</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devemos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construir</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relações</a:t>
            </a:r>
            <a:r>
              <a:rPr lang="en-US" sz="1400" dirty="0">
                <a:latin typeface="Fakt Con Pro Blond" panose="02000000000000000000" charset="0"/>
                <a:cs typeface="Fakt Con Pro Blond" panose="02000000000000000000" charset="0"/>
              </a:rPr>
              <a:t> e </a:t>
            </a:r>
            <a:r>
              <a:rPr lang="en-US" sz="1400" dirty="0" err="1">
                <a:latin typeface="Fakt Con Pro Blond" panose="02000000000000000000" charset="0"/>
                <a:cs typeface="Fakt Con Pro Blond" panose="02000000000000000000" charset="0"/>
              </a:rPr>
              <a:t>adotar</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comportamentos</a:t>
            </a:r>
            <a:r>
              <a:rPr lang="en-US" sz="1400" dirty="0">
                <a:latin typeface="Fakt Con Pro Blond" panose="02000000000000000000" charset="0"/>
                <a:cs typeface="Fakt Con Pro Blond" panose="02000000000000000000" charset="0"/>
              </a:rPr>
              <a:t> de </a:t>
            </a:r>
            <a:r>
              <a:rPr lang="en-US" sz="1400" dirty="0" err="1">
                <a:latin typeface="Fakt Con Pro Blond" panose="02000000000000000000" charset="0"/>
                <a:cs typeface="Fakt Con Pro Blond" panose="02000000000000000000" charset="0"/>
              </a:rPr>
              <a:t>acordo</a:t>
            </a:r>
            <a:r>
              <a:rPr lang="en-US" sz="1400" dirty="0">
                <a:latin typeface="Fakt Con Pro Blond" panose="02000000000000000000" charset="0"/>
                <a:cs typeface="Fakt Con Pro Blond" panose="02000000000000000000" charset="0"/>
              </a:rPr>
              <a:t> com o que é </a:t>
            </a:r>
            <a:r>
              <a:rPr lang="en-US" sz="1400" dirty="0" err="1">
                <a:latin typeface="Fakt Con Pro Blond" panose="02000000000000000000" charset="0"/>
                <a:cs typeface="Fakt Con Pro Blond" panose="02000000000000000000" charset="0"/>
              </a:rPr>
              <a:t>certo</a:t>
            </a:r>
            <a:r>
              <a:rPr lang="en-US" sz="1400" dirty="0">
                <a:latin typeface="Fakt Con Pro Blond" panose="02000000000000000000" charset="0"/>
                <a:cs typeface="Fakt Con Pro Blond" panose="02000000000000000000" charset="0"/>
              </a:rPr>
              <a:t>.</a:t>
            </a:r>
          </a:p>
          <a:p>
            <a:pPr algn="just">
              <a:lnSpc>
                <a:spcPct val="90000"/>
              </a:lnSpc>
            </a:pPr>
            <a:endParaRPr lang="en-US" sz="1400" dirty="0">
              <a:latin typeface="Fakt Con Pro Blond" panose="02000000000000000000" charset="0"/>
              <a:cs typeface="Fakt Con Pro Blond" panose="02000000000000000000" charset="0"/>
            </a:endParaRPr>
          </a:p>
          <a:p>
            <a:pPr algn="just">
              <a:lnSpc>
                <a:spcPct val="90000"/>
              </a:lnSpc>
            </a:pPr>
            <a:r>
              <a:rPr lang="en-US" sz="1400" dirty="0">
                <a:latin typeface="Fakt Con Pro Blond" panose="02000000000000000000" charset="0"/>
                <a:cs typeface="Fakt Con Pro Blond" panose="02000000000000000000" charset="0"/>
              </a:rPr>
              <a:t>O que </a:t>
            </a:r>
            <a:r>
              <a:rPr lang="en-US" sz="1400" dirty="0" err="1">
                <a:latin typeface="Fakt Con Pro Blond" panose="02000000000000000000" charset="0"/>
                <a:cs typeface="Fakt Con Pro Blond" panose="02000000000000000000" charset="0"/>
              </a:rPr>
              <a:t>veremos</a:t>
            </a:r>
            <a:r>
              <a:rPr lang="en-US" sz="1400" dirty="0">
                <a:latin typeface="Fakt Con Pro Blond" panose="02000000000000000000" charset="0"/>
                <a:cs typeface="Fakt Con Pro Blond" panose="02000000000000000000" charset="0"/>
              </a:rPr>
              <a:t> a </a:t>
            </a:r>
            <a:r>
              <a:rPr lang="en-US" sz="1400" dirty="0" err="1">
                <a:latin typeface="Fakt Con Pro Blond" panose="02000000000000000000" charset="0"/>
                <a:cs typeface="Fakt Con Pro Blond" panose="02000000000000000000" charset="0"/>
              </a:rPr>
              <a:t>seguir</a:t>
            </a:r>
            <a:r>
              <a:rPr lang="en-US" sz="1400" dirty="0">
                <a:latin typeface="Fakt Con Pro Blond" panose="02000000000000000000" charset="0"/>
                <a:cs typeface="Fakt Con Pro Blond" panose="02000000000000000000" charset="0"/>
              </a:rPr>
              <a:t> é </a:t>
            </a:r>
            <a:r>
              <a:rPr lang="en-US" sz="1400" dirty="0" err="1">
                <a:latin typeface="Fakt Con Pro Blond" panose="02000000000000000000" charset="0"/>
                <a:cs typeface="Fakt Con Pro Blond" panose="02000000000000000000" charset="0"/>
              </a:rPr>
              <a:t>uma</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série</a:t>
            </a:r>
            <a:r>
              <a:rPr lang="en-US" sz="1400" dirty="0">
                <a:latin typeface="Fakt Con Pro Blond" panose="02000000000000000000" charset="0"/>
                <a:cs typeface="Fakt Con Pro Blond" panose="02000000000000000000" charset="0"/>
              </a:rPr>
              <a:t> de </a:t>
            </a:r>
            <a:r>
              <a:rPr lang="en-US" sz="1400" dirty="0" err="1">
                <a:latin typeface="Fakt Con Pro Blond" panose="02000000000000000000" charset="0"/>
                <a:cs typeface="Fakt Con Pro Blond" panose="02000000000000000000" charset="0"/>
              </a:rPr>
              <a:t>diretrizes</a:t>
            </a:r>
            <a:r>
              <a:rPr lang="en-US" sz="1400" dirty="0">
                <a:latin typeface="Fakt Con Pro Blond" panose="02000000000000000000" charset="0"/>
                <a:cs typeface="Fakt Con Pro Blond" panose="02000000000000000000" charset="0"/>
              </a:rPr>
              <a:t> que </a:t>
            </a:r>
            <a:r>
              <a:rPr lang="en-US" sz="1400" dirty="0" err="1">
                <a:latin typeface="Fakt Con Pro Blond" panose="02000000000000000000" charset="0"/>
                <a:cs typeface="Fakt Con Pro Blond" panose="02000000000000000000" charset="0"/>
              </a:rPr>
              <a:t>devem</a:t>
            </a:r>
            <a:r>
              <a:rPr lang="en-US" sz="1400" dirty="0">
                <a:latin typeface="Fakt Con Pro Blond" panose="02000000000000000000" charset="0"/>
                <a:cs typeface="Fakt Con Pro Blond" panose="02000000000000000000" charset="0"/>
              </a:rPr>
              <a:t> ser </a:t>
            </a:r>
            <a:r>
              <a:rPr lang="en-US" sz="1400" dirty="0" err="1">
                <a:latin typeface="Fakt Con Pro Blond" panose="02000000000000000000" charset="0"/>
                <a:cs typeface="Fakt Con Pro Blond" panose="02000000000000000000" charset="0"/>
              </a:rPr>
              <a:t>seguidas</a:t>
            </a:r>
            <a:r>
              <a:rPr lang="en-US" sz="1400" dirty="0">
                <a:latin typeface="Fakt Con Pro Blond" panose="02000000000000000000" charset="0"/>
                <a:cs typeface="Fakt Con Pro Blond" panose="02000000000000000000" charset="0"/>
              </a:rPr>
              <a:t> e </a:t>
            </a:r>
            <a:r>
              <a:rPr lang="en-US" sz="1400" dirty="0" err="1">
                <a:latin typeface="Fakt Con Pro Blond" panose="02000000000000000000" charset="0"/>
                <a:cs typeface="Fakt Con Pro Blond" panose="02000000000000000000" charset="0"/>
              </a:rPr>
              <a:t>disseminadas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por</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todos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Quando</a:t>
            </a:r>
            <a:r>
              <a:rPr lang="en-US" sz="1400" dirty="0">
                <a:latin typeface="Fakt Con Pro Blond" panose="02000000000000000000" charset="0"/>
                <a:cs typeface="Fakt Con Pro Blond" panose="02000000000000000000" charset="0"/>
              </a:rPr>
              <a:t> um </a:t>
            </a:r>
            <a:r>
              <a:rPr lang="en-US" sz="1400" dirty="0" err="1">
                <a:latin typeface="Fakt Con Pro Blond" panose="02000000000000000000" charset="0"/>
                <a:cs typeface="Fakt Con Pro Blond" panose="02000000000000000000" charset="0"/>
              </a:rPr>
              <a:t>colaborador</a:t>
            </a:r>
            <a:r>
              <a:rPr lang="en-US" sz="1400" dirty="0">
                <a:latin typeface="Fakt Con Pro Blond" panose="02000000000000000000" charset="0"/>
                <a:cs typeface="Fakt Con Pro Blond" panose="02000000000000000000" charset="0"/>
              </a:rPr>
              <a:t> se </a:t>
            </a:r>
            <a:r>
              <a:rPr lang="en-US" sz="1400" dirty="0" err="1">
                <a:latin typeface="Fakt Con Pro Blond" panose="02000000000000000000" charset="0"/>
                <a:cs typeface="Fakt Con Pro Blond" panose="02000000000000000000" charset="0"/>
              </a:rPr>
              <a:t>encontrar</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diante</a:t>
            </a:r>
            <a:r>
              <a:rPr lang="en-US" sz="1400" dirty="0">
                <a:latin typeface="Fakt Con Pro Blond" panose="02000000000000000000" charset="0"/>
                <a:cs typeface="Fakt Con Pro Blond" panose="02000000000000000000" charset="0"/>
              </a:rPr>
              <a:t> de </a:t>
            </a:r>
            <a:r>
              <a:rPr lang="en-US" sz="1400" dirty="0" err="1">
                <a:latin typeface="Fakt Con Pro Blond" panose="02000000000000000000" charset="0"/>
                <a:cs typeface="Fakt Con Pro Blond" panose="02000000000000000000" charset="0"/>
              </a:rPr>
              <a:t>uma</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situação</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não</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prevista</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neste</a:t>
            </a:r>
            <a:r>
              <a:rPr lang="en-US" sz="1400" dirty="0">
                <a:latin typeface="Fakt Con Pro Blond" panose="02000000000000000000" charset="0"/>
                <a:cs typeface="Fakt Con Pro Blond" panose="02000000000000000000" charset="0"/>
              </a:rPr>
              <a:t> Código, é </a:t>
            </a:r>
            <a:r>
              <a:rPr lang="en-US" sz="1400" dirty="0" err="1">
                <a:latin typeface="Fakt Con Pro Blond" panose="02000000000000000000" charset="0"/>
                <a:cs typeface="Fakt Con Pro Blond" panose="02000000000000000000" charset="0"/>
              </a:rPr>
              <a:t>esperado</a:t>
            </a:r>
            <a:r>
              <a:rPr lang="en-US" sz="1400" dirty="0">
                <a:latin typeface="Fakt Con Pro Blond" panose="02000000000000000000" charset="0"/>
                <a:cs typeface="Fakt Con Pro Blond" panose="02000000000000000000" charset="0"/>
              </a:rPr>
              <a:t> dele que use sempre </a:t>
            </a:r>
            <a:r>
              <a:rPr lang="en-US" sz="1400" dirty="0" err="1">
                <a:latin typeface="Fakt Con Pro Blond" panose="02000000000000000000" charset="0"/>
                <a:cs typeface="Fakt Con Pro Blond" panose="02000000000000000000" charset="0"/>
              </a:rPr>
              <a:t>bom</a:t>
            </a:r>
            <a:r>
              <a:rPr lang="en-US" sz="1400" dirty="0">
                <a:latin typeface="Fakt Con Pro Blond" panose="02000000000000000000" charset="0"/>
                <a:cs typeface="Fakt Con Pro Blond" panose="02000000000000000000" charset="0"/>
              </a:rPr>
              <a:t> senso e procure </a:t>
            </a:r>
            <a:r>
              <a:rPr lang="en-US" sz="1400" dirty="0" err="1">
                <a:latin typeface="Fakt Con Pro Blond" panose="02000000000000000000" charset="0"/>
                <a:cs typeface="Fakt Con Pro Blond" panose="02000000000000000000" charset="0"/>
              </a:rPr>
              <a:t>seu</a:t>
            </a:r>
            <a:r>
              <a:rPr lang="en-US" sz="1400" dirty="0">
                <a:latin typeface="Fakt Con Pro Blond" panose="02000000000000000000" charset="0"/>
                <a:cs typeface="Fakt Con Pro Blond" panose="02000000000000000000" charset="0"/>
              </a:rPr>
              <a:t> gestor </a:t>
            </a:r>
            <a:r>
              <a:rPr lang="en-US" sz="1400" dirty="0" err="1">
                <a:latin typeface="Fakt Con Pro Blond" panose="02000000000000000000" charset="0"/>
                <a:cs typeface="Fakt Con Pro Blond" panose="02000000000000000000" charset="0"/>
              </a:rPr>
              <a:t>direto</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área</a:t>
            </a:r>
            <a:r>
              <a:rPr lang="en-US" sz="1400" dirty="0">
                <a:latin typeface="Fakt Con Pro Blond" panose="02000000000000000000" charset="0"/>
                <a:cs typeface="Fakt Con Pro Blond" panose="02000000000000000000" charset="0"/>
              </a:rPr>
              <a:t> de </a:t>
            </a:r>
            <a:r>
              <a:rPr lang="en-US" sz="1400" dirty="0" err="1">
                <a:latin typeface="Fakt Con Pro Blond" panose="02000000000000000000" charset="0"/>
                <a:cs typeface="Fakt Con Pro Blond" panose="02000000000000000000" charset="0"/>
              </a:rPr>
              <a:t>Gente</a:t>
            </a:r>
            <a:r>
              <a:rPr lang="en-US" sz="1400" dirty="0">
                <a:latin typeface="Fakt Con Pro Blond" panose="02000000000000000000" charset="0"/>
                <a:cs typeface="Fakt Con Pro Blond" panose="02000000000000000000" charset="0"/>
              </a:rPr>
              <a:t>, Cultura e Gestão </a:t>
            </a:r>
            <a:r>
              <a:rPr lang="en-US" sz="1400" dirty="0" err="1">
                <a:latin typeface="Fakt Con Pro Blond" panose="02000000000000000000" charset="0"/>
                <a:cs typeface="Fakt Con Pro Blond" panose="02000000000000000000" charset="0"/>
              </a:rPr>
              <a:t>ou</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os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demais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canais</a:t>
            </a:r>
            <a:r>
              <a:rPr lang="en-US" sz="1400" dirty="0">
                <a:latin typeface="Fakt Con Pro Blond" panose="02000000000000000000" charset="0"/>
                <a:cs typeface="Fakt Con Pro Blond" panose="02000000000000000000" charset="0"/>
              </a:rPr>
              <a:t> de </a:t>
            </a:r>
            <a:r>
              <a:rPr lang="en-US" sz="1400" dirty="0" err="1">
                <a:latin typeface="Fakt Con Pro Blond" panose="02000000000000000000" charset="0"/>
                <a:cs typeface="Fakt Con Pro Blond" panose="02000000000000000000" charset="0"/>
              </a:rPr>
              <a:t>comunicação</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disponibilizados</a:t>
            </a:r>
            <a:r>
              <a:rPr lang="en-US" sz="1400" dirty="0">
                <a:latin typeface="Fakt Con Pro Blond" panose="02000000000000000000" charset="0"/>
                <a:cs typeface="Fakt Con Pro Blond" panose="02000000000000000000" charset="0"/>
              </a:rPr>
              <a:t> pela </a:t>
            </a:r>
            <a:r>
              <a:rPr lang="en-US" sz="1400" dirty="0" err="1">
                <a:latin typeface="Fakt Con Pro Blond" panose="02000000000000000000" charset="0"/>
                <a:cs typeface="Fakt Con Pro Blond" panose="02000000000000000000" charset="0"/>
              </a:rPr>
              <a:t>empresa</a:t>
            </a:r>
            <a:r>
              <a:rPr lang="en-US" sz="1400" dirty="0">
                <a:latin typeface="Fakt Con Pro Blond" panose="02000000000000000000" charset="0"/>
                <a:cs typeface="Fakt Con Pro Blond" panose="02000000000000000000" charset="0"/>
              </a:rPr>
              <a:t>.</a:t>
            </a:r>
          </a:p>
          <a:p>
            <a:pPr algn="just">
              <a:lnSpc>
                <a:spcPct val="90000"/>
              </a:lnSpc>
            </a:pPr>
            <a:endParaRPr lang="en-US" sz="1400" dirty="0">
              <a:latin typeface="Fakt Con Pro Blond" panose="02000000000000000000" charset="0"/>
              <a:cs typeface="Fakt Con Pro Blond" panose="02000000000000000000" charset="0"/>
            </a:endParaRPr>
          </a:p>
          <a:p>
            <a:pPr algn="just">
              <a:lnSpc>
                <a:spcPct val="90000"/>
              </a:lnSpc>
            </a:pPr>
            <a:r>
              <a:rPr lang="en-US" sz="1400" dirty="0" err="1">
                <a:latin typeface="Fakt Con Pro Blond" panose="02000000000000000000" charset="0"/>
                <a:cs typeface="Fakt Con Pro Blond" panose="02000000000000000000" charset="0"/>
              </a:rPr>
              <a:t>Nossos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líderes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exercem</a:t>
            </a:r>
            <a:r>
              <a:rPr lang="en-US" sz="1400" dirty="0">
                <a:latin typeface="Fakt Con Pro Blond" panose="02000000000000000000" charset="0"/>
                <a:cs typeface="Fakt Con Pro Blond" panose="02000000000000000000" charset="0"/>
              </a:rPr>
              <a:t> o </a:t>
            </a:r>
            <a:r>
              <a:rPr lang="en-US" sz="1400" dirty="0" err="1">
                <a:latin typeface="Fakt Con Pro Blond" panose="02000000000000000000" charset="0"/>
                <a:cs typeface="Fakt Con Pro Blond" panose="02000000000000000000" charset="0"/>
              </a:rPr>
              <a:t>papel</a:t>
            </a:r>
            <a:r>
              <a:rPr lang="en-US" sz="1400" dirty="0">
                <a:latin typeface="Fakt Con Pro Blond" panose="02000000000000000000" charset="0"/>
                <a:cs typeface="Fakt Con Pro Blond" panose="02000000000000000000" charset="0"/>
              </a:rPr>
              <a:t> fundamental e </a:t>
            </a:r>
            <a:r>
              <a:rPr lang="en-US" sz="1400" dirty="0" err="1">
                <a:latin typeface="Fakt Con Pro Blond" panose="02000000000000000000" charset="0"/>
                <a:cs typeface="Fakt Con Pro Blond" panose="02000000000000000000" charset="0"/>
              </a:rPr>
              <a:t>têm</a:t>
            </a:r>
            <a:r>
              <a:rPr lang="en-US" sz="1400" dirty="0">
                <a:latin typeface="Fakt Con Pro Blond" panose="02000000000000000000" charset="0"/>
                <a:cs typeface="Fakt Con Pro Blond" panose="02000000000000000000" charset="0"/>
              </a:rPr>
              <a:t> o </a:t>
            </a:r>
            <a:r>
              <a:rPr lang="en-US" sz="1400" dirty="0" err="1">
                <a:latin typeface="Fakt Con Pro Blond" panose="02000000000000000000" charset="0"/>
                <a:cs typeface="Fakt Con Pro Blond" panose="02000000000000000000" charset="0"/>
              </a:rPr>
              <a:t>dever</a:t>
            </a:r>
            <a:r>
              <a:rPr lang="en-US" sz="1400" dirty="0">
                <a:latin typeface="Fakt Con Pro Blond" panose="02000000000000000000" charset="0"/>
                <a:cs typeface="Fakt Con Pro Blond" panose="02000000000000000000" charset="0"/>
              </a:rPr>
              <a:t> de </a:t>
            </a:r>
            <a:r>
              <a:rPr lang="en-US" sz="1400" dirty="0" err="1">
                <a:latin typeface="Fakt Con Pro Blond" panose="02000000000000000000" charset="0"/>
                <a:cs typeface="Fakt Con Pro Blond" panose="02000000000000000000" charset="0"/>
              </a:rPr>
              <a:t>orientar</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zelar</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pelo</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cumprimento</a:t>
            </a:r>
            <a:r>
              <a:rPr lang="en-US" sz="1400" dirty="0">
                <a:latin typeface="Fakt Con Pro Blond" panose="02000000000000000000" charset="0"/>
                <a:cs typeface="Fakt Con Pro Blond" panose="02000000000000000000" charset="0"/>
              </a:rPr>
              <a:t> e </a:t>
            </a:r>
            <a:r>
              <a:rPr lang="en-US" sz="1400" dirty="0" err="1">
                <a:latin typeface="Fakt Con Pro Blond" panose="02000000000000000000" charset="0"/>
                <a:cs typeface="Fakt Con Pro Blond" panose="02000000000000000000" charset="0"/>
              </a:rPr>
              <a:t>difundir</a:t>
            </a:r>
            <a:r>
              <a:rPr lang="en-US" sz="1400" dirty="0">
                <a:latin typeface="Fakt Con Pro Blond" panose="02000000000000000000" charset="0"/>
                <a:cs typeface="Fakt Con Pro Blond" panose="02000000000000000000" charset="0"/>
              </a:rPr>
              <a:t> o </a:t>
            </a:r>
            <a:r>
              <a:rPr lang="en-US" sz="1400" dirty="0" err="1">
                <a:latin typeface="Fakt Con Pro Blond" panose="02000000000000000000" charset="0"/>
                <a:cs typeface="Fakt Con Pro Blond" panose="02000000000000000000" charset="0"/>
              </a:rPr>
              <a:t>conteúdo</a:t>
            </a:r>
            <a:r>
              <a:rPr lang="en-US" sz="1400" dirty="0">
                <a:latin typeface="Fakt Con Pro Blond" panose="02000000000000000000" charset="0"/>
                <a:cs typeface="Fakt Con Pro Blond" panose="02000000000000000000" charset="0"/>
              </a:rPr>
              <a:t> e </a:t>
            </a:r>
            <a:r>
              <a:rPr lang="en-US" sz="1400" dirty="0" err="1">
                <a:latin typeface="Fakt Con Pro Blond" panose="02000000000000000000" charset="0"/>
                <a:cs typeface="Fakt Con Pro Blond" panose="02000000000000000000" charset="0"/>
              </a:rPr>
              <a:t>os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valores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deste</a:t>
            </a:r>
            <a:r>
              <a:rPr lang="en-US" sz="1400" dirty="0">
                <a:latin typeface="Fakt Con Pro Blond" panose="02000000000000000000" charset="0"/>
                <a:cs typeface="Fakt Con Pro Blond" panose="02000000000000000000" charset="0"/>
              </a:rPr>
              <a:t> Código junto </a:t>
            </a:r>
            <a:r>
              <a:rPr lang="en-US" sz="1400" dirty="0" err="1">
                <a:latin typeface="Fakt Con Pro Blond" panose="02000000000000000000" charset="0"/>
                <a:cs typeface="Fakt Con Pro Blond" panose="02000000000000000000" charset="0"/>
              </a:rPr>
              <a:t>aos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colaboradores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além</a:t>
            </a:r>
            <a:r>
              <a:rPr lang="en-US" sz="1400" dirty="0">
                <a:latin typeface="Fakt Con Pro Blond" panose="02000000000000000000" charset="0"/>
                <a:cs typeface="Fakt Con Pro Blond" panose="02000000000000000000" charset="0"/>
              </a:rPr>
              <a:t> de </a:t>
            </a:r>
            <a:r>
              <a:rPr lang="en-US" sz="1400" dirty="0" err="1">
                <a:latin typeface="Fakt Con Pro Blond" panose="02000000000000000000" charset="0"/>
                <a:cs typeface="Fakt Con Pro Blond" panose="02000000000000000000" charset="0"/>
              </a:rPr>
              <a:t>incentivar</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desenvolver</a:t>
            </a:r>
            <a:r>
              <a:rPr lang="en-US" sz="1400" dirty="0">
                <a:latin typeface="Fakt Con Pro Blond" panose="02000000000000000000" charset="0"/>
                <a:cs typeface="Fakt Con Pro Blond" panose="02000000000000000000" charset="0"/>
              </a:rPr>
              <a:t> e </a:t>
            </a:r>
            <a:r>
              <a:rPr lang="en-US" sz="1400" dirty="0" err="1">
                <a:latin typeface="Fakt Con Pro Blond" panose="02000000000000000000" charset="0"/>
                <a:cs typeface="Fakt Con Pro Blond" panose="02000000000000000000" charset="0"/>
              </a:rPr>
              <a:t>promover</a:t>
            </a:r>
            <a:r>
              <a:rPr lang="en-US" sz="1400" dirty="0">
                <a:latin typeface="Fakt Con Pro Blond" panose="02000000000000000000" charset="0"/>
                <a:cs typeface="Fakt Con Pro Blond" panose="02000000000000000000" charset="0"/>
              </a:rPr>
              <a:t> um </a:t>
            </a:r>
            <a:r>
              <a:rPr lang="en-US" sz="1400" dirty="0" err="1">
                <a:latin typeface="Fakt Con Pro Blond" panose="02000000000000000000" charset="0"/>
                <a:cs typeface="Fakt Con Pro Blond" panose="02000000000000000000" charset="0"/>
              </a:rPr>
              <a:t>ambiente</a:t>
            </a:r>
            <a:r>
              <a:rPr lang="en-US" sz="1400" dirty="0">
                <a:latin typeface="Fakt Con Pro Blond" panose="02000000000000000000" charset="0"/>
                <a:cs typeface="Fakt Con Pro Blond" panose="02000000000000000000" charset="0"/>
              </a:rPr>
              <a:t> de </a:t>
            </a:r>
            <a:r>
              <a:rPr lang="en-US" sz="1400" dirty="0" err="1">
                <a:latin typeface="Fakt Con Pro Blond" panose="02000000000000000000" charset="0"/>
                <a:cs typeface="Fakt Con Pro Blond" panose="02000000000000000000" charset="0"/>
              </a:rPr>
              <a:t>trabalho</a:t>
            </a:r>
            <a:r>
              <a:rPr lang="en-US" sz="1400" dirty="0">
                <a:latin typeface="Fakt Con Pro Blond" panose="02000000000000000000" charset="0"/>
                <a:cs typeface="Fakt Con Pro Blond" panose="02000000000000000000" charset="0"/>
              </a:rPr>
              <a:t> que </a:t>
            </a:r>
            <a:r>
              <a:rPr lang="en-US" sz="1400" dirty="0" err="1">
                <a:latin typeface="Fakt Con Pro Blond" panose="02000000000000000000" charset="0"/>
                <a:cs typeface="Fakt Con Pro Blond" panose="02000000000000000000" charset="0"/>
              </a:rPr>
              <a:t>favoreça</a:t>
            </a:r>
            <a:r>
              <a:rPr lang="en-US" sz="1400" dirty="0">
                <a:latin typeface="Fakt Con Pro Blond" panose="02000000000000000000" charset="0"/>
                <a:cs typeface="Fakt Con Pro Blond" panose="02000000000000000000" charset="0"/>
              </a:rPr>
              <a:t> o </a:t>
            </a:r>
            <a:r>
              <a:rPr lang="en-US" sz="1400" dirty="0" err="1">
                <a:latin typeface="Fakt Con Pro Blond" panose="02000000000000000000" charset="0"/>
                <a:cs typeface="Fakt Con Pro Blond" panose="02000000000000000000" charset="0"/>
              </a:rPr>
              <a:t>exercício</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permanente</a:t>
            </a:r>
            <a:r>
              <a:rPr lang="en-US" sz="1400" dirty="0">
                <a:latin typeface="Fakt Con Pro Blond" panose="02000000000000000000" charset="0"/>
                <a:cs typeface="Fakt Con Pro Blond" panose="02000000000000000000" charset="0"/>
              </a:rPr>
              <a:t> e </a:t>
            </a:r>
            <a:r>
              <a:rPr lang="en-US" sz="1400" dirty="0" err="1">
                <a:latin typeface="Fakt Con Pro Blond" panose="02000000000000000000" charset="0"/>
                <a:cs typeface="Fakt Con Pro Blond" panose="02000000000000000000" charset="0"/>
              </a:rPr>
              <a:t>contínuo</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desses</a:t>
            </a:r>
            <a:r>
              <a:rPr lang="en-US" sz="1400" dirty="0">
                <a:latin typeface="Fakt Con Pro Blond" panose="02000000000000000000" charset="0"/>
                <a:cs typeface="Fakt Con Pro Blond" panose="02000000000000000000" charset="0"/>
              </a:rPr>
              <a:t> </a:t>
            </a:r>
            <a:r>
              <a:rPr lang="en-US" sz="1400" dirty="0" err="1">
                <a:latin typeface="Fakt Con Pro Blond" panose="02000000000000000000" charset="0"/>
                <a:cs typeface="Fakt Con Pro Blond" panose="02000000000000000000" charset="0"/>
              </a:rPr>
              <a:t>valores</a:t>
            </a:r>
            <a:r>
              <a:rPr lang="en-US" sz="1400" dirty="0">
                <a:latin typeface="Fakt Con Pro Blond" panose="02000000000000000000" charset="0"/>
                <a:cs typeface="Fakt Con Pro Blond" panose="02000000000000000000" charset="0"/>
              </a:rPr>
              <a:t>.</a:t>
            </a:r>
          </a:p>
        </p:txBody>
      </p:sp>
      <p:pic>
        <p:nvPicPr>
          <p:cNvPr id="22" name="Picture 21" descr="logo_savixx"/>
          <p:cNvPicPr>
            <a:picLocks noChangeAspect="1"/>
          </p:cNvPicPr>
          <p:nvPr/>
        </p:nvPicPr>
        <p:blipFill>
          <a:blip r:embed="rId4"/>
          <a:stretch>
            <a:fillRect/>
          </a:stretch>
        </p:blipFill>
        <p:spPr>
          <a:xfrm>
            <a:off x="1043305" y="483870"/>
            <a:ext cx="1168400" cy="712470"/>
          </a:xfrm>
          <a:prstGeom prst="rect">
            <a:avLst/>
          </a:prstGeom>
        </p:spPr>
      </p:pic>
      <p:sp>
        <p:nvSpPr>
          <p:cNvPr id="5" name="Text Box 4"/>
          <p:cNvSpPr txBox="1"/>
          <p:nvPr/>
        </p:nvSpPr>
        <p:spPr>
          <a:xfrm>
            <a:off x="5357495" y="9174480"/>
            <a:ext cx="698500" cy="245110"/>
          </a:xfrm>
          <a:prstGeom prst="rect">
            <a:avLst/>
          </a:prstGeom>
          <a:noFill/>
        </p:spPr>
        <p:txBody>
          <a:bodyPr wrap="square" rtlCol="0">
            <a:spAutoFit/>
          </a:bodyPr>
          <a:lstStyle/>
          <a:p>
            <a:pPr algn="r"/>
            <a:r>
              <a:rPr lang="pt-BR" altLang="en-US" sz="1000" b="1">
                <a:solidFill>
                  <a:srgbClr val="636E6F"/>
                </a:solidFill>
                <a:latin typeface="+mj-lt"/>
                <a:cs typeface="+mj-lt"/>
              </a:rPr>
              <a:t>// 06</a:t>
            </a:r>
          </a:p>
        </p:txBody>
      </p:sp>
      <p:sp>
        <p:nvSpPr>
          <p:cNvPr id="8" name="Text Box 7"/>
          <p:cNvSpPr txBox="1"/>
          <p:nvPr/>
        </p:nvSpPr>
        <p:spPr>
          <a:xfrm>
            <a:off x="2807970" y="579120"/>
            <a:ext cx="3248025" cy="521970"/>
          </a:xfrm>
          <a:prstGeom prst="rect">
            <a:avLst/>
          </a:prstGeom>
          <a:noFill/>
        </p:spPr>
        <p:txBody>
          <a:bodyPr wrap="square" rtlCol="0">
            <a:spAutoFit/>
          </a:bodyPr>
          <a:lstStyle/>
          <a:p>
            <a:pPr algn="r"/>
            <a:r>
              <a:rPr lang="pt-BR" altLang="en-US" b="1">
                <a:solidFill>
                  <a:srgbClr val="657071"/>
                </a:solidFill>
                <a:latin typeface="Fakt Con Pro Bold" panose="02000000000000000000" charset="0"/>
                <a:cs typeface="Fakt Con Pro Bold" panose="02000000000000000000" charset="0"/>
              </a:rPr>
              <a:t>CÓDIGO DE CONDUTA</a:t>
            </a:r>
          </a:p>
          <a:p>
            <a:pPr algn="r"/>
            <a:r>
              <a:rPr lang="pt-BR" altLang="en-US" sz="1000">
                <a:solidFill>
                  <a:srgbClr val="657071"/>
                </a:solidFill>
                <a:latin typeface="Fakt Con Pro Blond" panose="02000000000000000000" charset="0"/>
                <a:cs typeface="Fakt Con Pro Blond" panose="02000000000000000000" charset="0"/>
              </a:rPr>
              <a:t>julho/2024</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XX2_SAVIXX"/>
          <p:cNvPicPr>
            <a:picLocks noChangeAspect="1"/>
          </p:cNvPicPr>
          <p:nvPr/>
        </p:nvPicPr>
        <p:blipFill>
          <a:blip r:embed="rId2">
            <a:alphaModFix amt="9000"/>
            <a:extLst>
              <a:ext uri="{96DAC541-7B7A-43D3-8B79-37D633B846F1}">
                <asvg:svgBlip xmlns:asvg="http://schemas.microsoft.com/office/drawing/2016/SVG/main" r:embed="rId3"/>
              </a:ext>
            </a:extLst>
          </a:blip>
          <a:srcRect t="57243" r="44694"/>
          <a:stretch>
            <a:fillRect/>
          </a:stretch>
        </p:blipFill>
        <p:spPr>
          <a:xfrm>
            <a:off x="1202055" y="-179070"/>
            <a:ext cx="5778500" cy="4531995"/>
          </a:xfrm>
          <a:prstGeom prst="rect">
            <a:avLst/>
          </a:prstGeom>
        </p:spPr>
      </p:pic>
      <p:sp>
        <p:nvSpPr>
          <p:cNvPr id="4" name="Text Box 3"/>
          <p:cNvSpPr txBox="1"/>
          <p:nvPr/>
        </p:nvSpPr>
        <p:spPr>
          <a:xfrm>
            <a:off x="1043305" y="1671320"/>
            <a:ext cx="5012690" cy="6393180"/>
          </a:xfrm>
          <a:prstGeom prst="rect">
            <a:avLst/>
          </a:prstGeom>
          <a:noFill/>
        </p:spPr>
        <p:txBody>
          <a:bodyPr wrap="square" rtlCol="0">
            <a:spAutoFit/>
          </a:bodyPr>
          <a:lstStyle/>
          <a:p>
            <a:pPr algn="ctr"/>
            <a:r>
              <a:rPr lang="en-US" sz="1600" b="1">
                <a:latin typeface="Fakt Con Pro Bold" panose="02000000000000000000" charset="0"/>
                <a:cs typeface="Fakt Con Pro Bold" panose="02000000000000000000" charset="0"/>
              </a:rPr>
              <a:t>A BASE</a:t>
            </a:r>
          </a:p>
          <a:p>
            <a:pPr algn="ctr"/>
            <a:endParaRPr lang="en-US" sz="1600">
              <a:latin typeface="Fakt Con Pro Blond" panose="02000000000000000000" charset="0"/>
              <a:cs typeface="Fakt Con Pro Blond" panose="02000000000000000000" charset="0"/>
            </a:endParaRPr>
          </a:p>
          <a:p>
            <a:pPr algn="just">
              <a:lnSpc>
                <a:spcPct val="90000"/>
              </a:lnSpc>
            </a:pPr>
            <a:r>
              <a:rPr lang="en-US" sz="1400" b="1">
                <a:latin typeface="Fakt Con Pro Bold" panose="02000000000000000000" charset="0"/>
                <a:cs typeface="Fakt Con Pro Bold" panose="02000000000000000000" charset="0"/>
              </a:rPr>
              <a:t>Respeito: </a:t>
            </a:r>
            <a:r>
              <a:rPr lang="en-US" sz="1400">
                <a:latin typeface="Fakt Con Pro Blond" panose="02000000000000000000" charset="0"/>
                <a:cs typeface="Fakt Con Pro Blond" panose="02000000000000000000" charset="0"/>
              </a:rPr>
              <a:t>as relações dentro do ambiente de trabalho devem ser respeitosas. Todas as pessoas são livres e têm direito a individualidade, privacidade, tanto da sua vida quanto dos seus dados, e a tratamento digno e justo, sem discriminação de nenhuma natureza. Isso é essencial à criação de um ambiente saudável e harmônico, propício ao trabalho criativo, inovador e ao desenvolvimento de lideranças éticas.</a:t>
            </a:r>
          </a:p>
          <a:p>
            <a:pPr algn="just">
              <a:lnSpc>
                <a:spcPct val="90000"/>
              </a:lnSpc>
            </a:pPr>
            <a:endParaRPr lang="en-US" sz="1400">
              <a:latin typeface="Fakt Con Pro Blond" panose="02000000000000000000" charset="0"/>
              <a:cs typeface="Fakt Con Pro Blond" panose="02000000000000000000" charset="0"/>
            </a:endParaRPr>
          </a:p>
          <a:p>
            <a:pPr algn="just">
              <a:lnSpc>
                <a:spcPct val="90000"/>
              </a:lnSpc>
            </a:pPr>
            <a:r>
              <a:rPr lang="en-US" sz="1400" b="1">
                <a:latin typeface="Fakt Con Pro Bold" panose="02000000000000000000" charset="0"/>
                <a:cs typeface="Fakt Con Pro Bold" panose="02000000000000000000" charset="0"/>
              </a:rPr>
              <a:t>Diversidade: </a:t>
            </a:r>
            <a:r>
              <a:rPr lang="en-US" sz="1400">
                <a:latin typeface="Fakt Con Pro Blond" panose="02000000000000000000" charset="0"/>
                <a:cs typeface="Fakt Con Pro Blond" panose="02000000000000000000" charset="0"/>
              </a:rPr>
              <a:t>Nossa cultura preza pela diversidade. Devemos respeitar pessoas de todas as regiões, classes sociais, independentemente de orientação sexual, cor da pele, crenças e de todos os tipos de formação profissional e intelectual.</a:t>
            </a:r>
          </a:p>
          <a:p>
            <a:pPr algn="just">
              <a:lnSpc>
                <a:spcPct val="90000"/>
              </a:lnSpc>
            </a:pPr>
            <a:endParaRPr lang="en-US" sz="1400">
              <a:latin typeface="Fakt Con Pro Blond" panose="02000000000000000000" charset="0"/>
              <a:cs typeface="Fakt Con Pro Blond" panose="02000000000000000000" charset="0"/>
            </a:endParaRPr>
          </a:p>
          <a:p>
            <a:pPr algn="just">
              <a:lnSpc>
                <a:spcPct val="90000"/>
              </a:lnSpc>
            </a:pPr>
            <a:r>
              <a:rPr lang="en-US" sz="1400" b="1">
                <a:latin typeface="Fakt Con Pro Bold" panose="02000000000000000000" charset="0"/>
                <a:cs typeface="Fakt Con Pro Bold" panose="02000000000000000000" charset="0"/>
              </a:rPr>
              <a:t>Hierarquia: </a:t>
            </a:r>
            <a:r>
              <a:rPr lang="en-US" sz="1400">
                <a:latin typeface="Fakt Con Pro Blond" panose="02000000000000000000" charset="0"/>
                <a:cs typeface="Fakt Con Pro Blond" panose="02000000000000000000" charset="0"/>
              </a:rPr>
              <a:t>todo colaborador, independentemente da sua função, departamento, cargo e salário, será tratado com respeito e atenção e terá sua contribuição reconhecida e respeitada, com direito a um ambiente de trabalho que promova seu desenvolvimento pessoal e profissional e liberdade de expressão.</a:t>
            </a:r>
          </a:p>
          <a:p>
            <a:pPr algn="just">
              <a:lnSpc>
                <a:spcPct val="90000"/>
              </a:lnSpc>
            </a:pPr>
            <a:endParaRPr lang="en-US" sz="1400">
              <a:latin typeface="Fakt Con Pro Blond" panose="02000000000000000000" charset="0"/>
              <a:cs typeface="Fakt Con Pro Blond" panose="02000000000000000000" charset="0"/>
            </a:endParaRPr>
          </a:p>
          <a:p>
            <a:pPr algn="just">
              <a:lnSpc>
                <a:spcPct val="90000"/>
              </a:lnSpc>
            </a:pPr>
            <a:r>
              <a:rPr lang="en-US" sz="1400" b="1">
                <a:latin typeface="Fakt Con Pro Bold" panose="02000000000000000000" charset="0"/>
                <a:cs typeface="Fakt Con Pro Bold" panose="02000000000000000000" charset="0"/>
              </a:rPr>
              <a:t>Parentes: </a:t>
            </a:r>
            <a:r>
              <a:rPr lang="en-US" sz="1400">
                <a:latin typeface="Fakt Con Pro Blond" panose="02000000000000000000" charset="0"/>
                <a:cs typeface="Fakt Con Pro Blond" panose="02000000000000000000" charset="0"/>
              </a:rPr>
              <a:t>a indicação de parentes e amigos é uma prática comum e aceitável. Contudo, as áreas responsáveis deverão decidir pela seleção e contratação e examinar candidatos indicados em igualdade de condições com candidatos que estiverem buscando colocação por outros meios.</a:t>
            </a:r>
          </a:p>
          <a:p>
            <a:pPr algn="just">
              <a:lnSpc>
                <a:spcPct val="90000"/>
              </a:lnSpc>
            </a:pPr>
            <a:endParaRPr lang="en-US" sz="1400">
              <a:latin typeface="Fakt Con Pro Blond" panose="02000000000000000000" charset="0"/>
              <a:cs typeface="Fakt Con Pro Blond" panose="02000000000000000000" charset="0"/>
            </a:endParaRPr>
          </a:p>
          <a:p>
            <a:pPr algn="just">
              <a:lnSpc>
                <a:spcPct val="90000"/>
              </a:lnSpc>
            </a:pPr>
            <a:r>
              <a:rPr lang="en-US" sz="1400" b="1">
                <a:latin typeface="Fakt Con Pro Bold" panose="02000000000000000000" charset="0"/>
                <a:cs typeface="Fakt Con Pro Bold" panose="02000000000000000000" charset="0"/>
              </a:rPr>
              <a:t>Responsabilidades individuais: </a:t>
            </a:r>
            <a:r>
              <a:rPr lang="en-US" sz="1400">
                <a:latin typeface="Fakt Con Pro Blond" panose="02000000000000000000" charset="0"/>
                <a:cs typeface="Fakt Con Pro Blond" panose="02000000000000000000" charset="0"/>
              </a:rPr>
              <a:t>todos os nossos colaboradores devem ter postura de zelar pela qualidade do trabalho, enxergando oportunidades, com visão de negócio e eliminando desperdícios, sempre buscando maneiras de fazer o nosso negócio crescer e se sustentar. É esperado que cada colaborador proteja o patrimônio das Empresas e das suas imagens.</a:t>
            </a:r>
          </a:p>
          <a:p>
            <a:pPr algn="just">
              <a:lnSpc>
                <a:spcPct val="90000"/>
              </a:lnSpc>
            </a:pPr>
            <a:endParaRPr lang="en-US" sz="1400">
              <a:latin typeface="Fakt Con Pro Blond" panose="02000000000000000000" charset="0"/>
              <a:cs typeface="Fakt Con Pro Blond" panose="02000000000000000000" charset="0"/>
            </a:endParaRPr>
          </a:p>
          <a:p>
            <a:pPr algn="just">
              <a:lnSpc>
                <a:spcPct val="90000"/>
              </a:lnSpc>
            </a:pPr>
            <a:r>
              <a:rPr lang="en-US" sz="1400" b="1">
                <a:latin typeface="Fakt Con Pro Bold" panose="02000000000000000000" charset="0"/>
                <a:cs typeface="Fakt Con Pro Bold" panose="02000000000000000000" charset="0"/>
              </a:rPr>
              <a:t>Despesas: </a:t>
            </a:r>
            <a:r>
              <a:rPr lang="en-US" sz="1400">
                <a:latin typeface="Fakt Con Pro Blond" panose="02000000000000000000" charset="0"/>
                <a:cs typeface="Fakt Con Pro Blond" panose="02000000000000000000" charset="0"/>
              </a:rPr>
              <a:t>a aprovação de despesas operacionais (táxi, Uber, alimentação, hotéis, passagens aéreas, entre outras) de cada colaborador, deve ser feita, no mínimo, por seu superior imediato seguindo as regras e políticas da Savixx.</a:t>
            </a:r>
          </a:p>
        </p:txBody>
      </p:sp>
      <p:pic>
        <p:nvPicPr>
          <p:cNvPr id="22" name="Picture 21" descr="logo_savixx"/>
          <p:cNvPicPr>
            <a:picLocks noChangeAspect="1"/>
          </p:cNvPicPr>
          <p:nvPr/>
        </p:nvPicPr>
        <p:blipFill>
          <a:blip r:embed="rId4"/>
          <a:stretch>
            <a:fillRect/>
          </a:stretch>
        </p:blipFill>
        <p:spPr>
          <a:xfrm>
            <a:off x="1043305" y="483870"/>
            <a:ext cx="1168400" cy="712470"/>
          </a:xfrm>
          <a:prstGeom prst="rect">
            <a:avLst/>
          </a:prstGeom>
        </p:spPr>
      </p:pic>
      <p:sp>
        <p:nvSpPr>
          <p:cNvPr id="5" name="Text Box 4"/>
          <p:cNvSpPr txBox="1"/>
          <p:nvPr/>
        </p:nvSpPr>
        <p:spPr>
          <a:xfrm>
            <a:off x="5357495" y="9174480"/>
            <a:ext cx="698500" cy="245110"/>
          </a:xfrm>
          <a:prstGeom prst="rect">
            <a:avLst/>
          </a:prstGeom>
          <a:noFill/>
        </p:spPr>
        <p:txBody>
          <a:bodyPr wrap="square" rtlCol="0">
            <a:spAutoFit/>
          </a:bodyPr>
          <a:lstStyle/>
          <a:p>
            <a:pPr algn="r"/>
            <a:r>
              <a:rPr lang="pt-BR" altLang="en-US" sz="1000" b="1">
                <a:solidFill>
                  <a:srgbClr val="636E6F"/>
                </a:solidFill>
                <a:latin typeface="+mj-lt"/>
                <a:cs typeface="+mj-lt"/>
              </a:rPr>
              <a:t>// 07</a:t>
            </a:r>
          </a:p>
        </p:txBody>
      </p:sp>
      <p:sp>
        <p:nvSpPr>
          <p:cNvPr id="8" name="Text Box 7"/>
          <p:cNvSpPr txBox="1"/>
          <p:nvPr/>
        </p:nvSpPr>
        <p:spPr>
          <a:xfrm>
            <a:off x="2807970" y="579120"/>
            <a:ext cx="3248025" cy="521970"/>
          </a:xfrm>
          <a:prstGeom prst="rect">
            <a:avLst/>
          </a:prstGeom>
          <a:noFill/>
        </p:spPr>
        <p:txBody>
          <a:bodyPr wrap="square" rtlCol="0">
            <a:spAutoFit/>
          </a:bodyPr>
          <a:lstStyle/>
          <a:p>
            <a:pPr algn="r"/>
            <a:r>
              <a:rPr lang="pt-BR" altLang="en-US" b="1">
                <a:solidFill>
                  <a:srgbClr val="657071"/>
                </a:solidFill>
                <a:latin typeface="Fakt Con Pro Bold" panose="02000000000000000000" charset="0"/>
                <a:cs typeface="Fakt Con Pro Bold" panose="02000000000000000000" charset="0"/>
              </a:rPr>
              <a:t>CÓDIGO DE CONDUTA</a:t>
            </a:r>
          </a:p>
          <a:p>
            <a:pPr algn="r"/>
            <a:r>
              <a:rPr lang="pt-BR" altLang="en-US" sz="1000">
                <a:solidFill>
                  <a:srgbClr val="657071"/>
                </a:solidFill>
                <a:latin typeface="Fakt Con Pro Blond" panose="02000000000000000000" charset="0"/>
                <a:cs typeface="Fakt Con Pro Blond" panose="02000000000000000000" charset="0"/>
              </a:rPr>
              <a:t>julho/2024</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XX2_SAVIXX"/>
          <p:cNvPicPr>
            <a:picLocks noChangeAspect="1"/>
          </p:cNvPicPr>
          <p:nvPr/>
        </p:nvPicPr>
        <p:blipFill>
          <a:blip r:embed="rId2">
            <a:alphaModFix amt="9000"/>
            <a:extLst>
              <a:ext uri="{96DAC541-7B7A-43D3-8B79-37D633B846F1}">
                <asvg:svgBlip xmlns:asvg="http://schemas.microsoft.com/office/drawing/2016/SVG/main" r:embed="rId3"/>
              </a:ext>
            </a:extLst>
          </a:blip>
          <a:srcRect t="57243" r="44694"/>
          <a:stretch>
            <a:fillRect/>
          </a:stretch>
        </p:blipFill>
        <p:spPr>
          <a:xfrm>
            <a:off x="1202055" y="-179070"/>
            <a:ext cx="5778500" cy="4531995"/>
          </a:xfrm>
          <a:prstGeom prst="rect">
            <a:avLst/>
          </a:prstGeom>
        </p:spPr>
      </p:pic>
      <p:sp>
        <p:nvSpPr>
          <p:cNvPr id="4" name="Text Box 3"/>
          <p:cNvSpPr txBox="1"/>
          <p:nvPr/>
        </p:nvSpPr>
        <p:spPr>
          <a:xfrm>
            <a:off x="1043305" y="1671320"/>
            <a:ext cx="5012690" cy="7062470"/>
          </a:xfrm>
          <a:prstGeom prst="rect">
            <a:avLst/>
          </a:prstGeom>
          <a:noFill/>
        </p:spPr>
        <p:txBody>
          <a:bodyPr wrap="square" rtlCol="0">
            <a:spAutoFit/>
          </a:bodyPr>
          <a:lstStyle/>
          <a:p>
            <a:pPr algn="just">
              <a:lnSpc>
                <a:spcPct val="90000"/>
              </a:lnSpc>
            </a:pPr>
            <a:r>
              <a:rPr lang="en-US" sz="1400" b="1">
                <a:latin typeface="Fakt Con Pro Bold" panose="02000000000000000000" charset="0"/>
                <a:cs typeface="Fakt Con Pro Bold" panose="02000000000000000000" charset="0"/>
              </a:rPr>
              <a:t>Informações do dia a dia: </a:t>
            </a:r>
            <a:r>
              <a:rPr lang="en-US" sz="1400">
                <a:latin typeface="Fakt Con Pro Blond" panose="02000000000000000000" charset="0"/>
                <a:cs typeface="Fakt Con Pro Blond" panose="02000000000000000000" charset="0"/>
              </a:rPr>
              <a:t>cada colaborador deve ter atenção e cuidado com as informações gerenciadas por ele. Guardar bem os documentos relativos às suas atividades, não deixando materiais confidenciais sobre as mesas. Computadores e celulares devem estar sempre protegidos com senha através de uma política a ser determinada pela TI.</a:t>
            </a:r>
          </a:p>
          <a:p>
            <a:pPr algn="just">
              <a:lnSpc>
                <a:spcPct val="90000"/>
              </a:lnSpc>
            </a:pPr>
            <a:endParaRPr lang="en-US" sz="1400">
              <a:latin typeface="Fakt Con Pro Blond" panose="02000000000000000000" charset="0"/>
              <a:cs typeface="Fakt Con Pro Blond" panose="02000000000000000000" charset="0"/>
            </a:endParaRPr>
          </a:p>
          <a:p>
            <a:pPr algn="just">
              <a:lnSpc>
                <a:spcPct val="90000"/>
              </a:lnSpc>
            </a:pPr>
            <a:r>
              <a:rPr lang="en-US" sz="1400" b="1">
                <a:latin typeface="Fakt Con Pro Bold" panose="02000000000000000000" charset="0"/>
                <a:cs typeface="Fakt Con Pro Bold" panose="02000000000000000000" charset="0"/>
              </a:rPr>
              <a:t>Atualização de dados pessoais:</a:t>
            </a:r>
            <a:r>
              <a:rPr lang="en-US" sz="1400">
                <a:latin typeface="Fakt Con Pro Blond" panose="02000000000000000000" charset="0"/>
                <a:cs typeface="Fakt Con Pro Blond" panose="02000000000000000000" charset="0"/>
              </a:rPr>
              <a:t> os colaboradores devem manter os seus dados pessoais sempre atualizados.</a:t>
            </a:r>
          </a:p>
          <a:p>
            <a:pPr algn="just">
              <a:lnSpc>
                <a:spcPct val="90000"/>
              </a:lnSpc>
            </a:pPr>
            <a:endParaRPr lang="en-US" sz="1400">
              <a:latin typeface="Fakt Con Pro Blond" panose="02000000000000000000" charset="0"/>
              <a:cs typeface="Fakt Con Pro Blond" panose="02000000000000000000" charset="0"/>
            </a:endParaRPr>
          </a:p>
          <a:p>
            <a:pPr algn="just">
              <a:lnSpc>
                <a:spcPct val="90000"/>
              </a:lnSpc>
            </a:pPr>
            <a:r>
              <a:rPr lang="en-US" sz="1400" b="1">
                <a:latin typeface="Fakt Con Pro Bold" panose="02000000000000000000" charset="0"/>
                <a:cs typeface="Fakt Con Pro Bold" panose="02000000000000000000" charset="0"/>
              </a:rPr>
              <a:t>Sigilo de informações: </a:t>
            </a:r>
            <a:r>
              <a:rPr lang="en-US" sz="1400">
                <a:latin typeface="Fakt Con Pro Blond" panose="02000000000000000000" charset="0"/>
                <a:cs typeface="Fakt Con Pro Blond" panose="02000000000000000000" charset="0"/>
              </a:rPr>
              <a:t>nossos integrantes devem manter confidencialidade e o mais absoluto sigilo das informações não públicas sobre negócios, clientes, práticas, segredos comerciais, know-how, preços, operações e resultados financeiros, a qualquer tempo, inclusive após seu desligamento da organização, inclusive mantendo a privacidade dos dados e informações relacionados aos colabores e toda pessoa física que possa manter, de alguma forma, uma relação com a companhia. Todos os integrantes devem evitar divulgações e não deverão fazer comentários a respeito de informações da Empresa em locais públicos, buscando proteger a imagem da organização.  </a:t>
            </a:r>
          </a:p>
          <a:p>
            <a:pPr algn="just">
              <a:lnSpc>
                <a:spcPct val="90000"/>
              </a:lnSpc>
            </a:pPr>
            <a:endParaRPr lang="en-US" sz="1400">
              <a:latin typeface="Fakt Con Pro Blond" panose="02000000000000000000" charset="0"/>
              <a:cs typeface="Fakt Con Pro Blond" panose="02000000000000000000" charset="0"/>
            </a:endParaRPr>
          </a:p>
          <a:p>
            <a:pPr algn="just">
              <a:lnSpc>
                <a:spcPct val="90000"/>
              </a:lnSpc>
            </a:pPr>
            <a:r>
              <a:rPr lang="en-US" sz="1400" b="1">
                <a:latin typeface="Fakt Con Pro Bold" panose="02000000000000000000" charset="0"/>
                <a:cs typeface="Fakt Con Pro Bold" panose="02000000000000000000" charset="0"/>
              </a:rPr>
              <a:t>Propriedade intelectual: </a:t>
            </a:r>
            <a:r>
              <a:rPr lang="en-US" sz="1400">
                <a:latin typeface="Fakt Con Pro Blond" panose="02000000000000000000" charset="0"/>
                <a:cs typeface="Fakt Con Pro Blond" panose="02000000000000000000" charset="0"/>
              </a:rPr>
              <a:t>a propriedade intelectual é um ativo estratégico da Empresa, nela se incluem patentes, marcas registradas, know-how, informações técnicas de processo e mercado e informações de clientes. O resultado do trabalho de natureza intelectual e de estratégias gerado pelo colaborador são propriedade exclusiva da Savixx.</a:t>
            </a:r>
          </a:p>
          <a:p>
            <a:pPr algn="just">
              <a:lnSpc>
                <a:spcPct val="90000"/>
              </a:lnSpc>
            </a:pPr>
            <a:endParaRPr lang="en-US" sz="1400">
              <a:latin typeface="Fakt Con Pro Blond" panose="02000000000000000000" charset="0"/>
              <a:cs typeface="Fakt Con Pro Blond" panose="02000000000000000000" charset="0"/>
            </a:endParaRPr>
          </a:p>
          <a:p>
            <a:pPr algn="just">
              <a:lnSpc>
                <a:spcPct val="90000"/>
              </a:lnSpc>
            </a:pPr>
            <a:r>
              <a:rPr lang="en-US" sz="1400" b="1">
                <a:latin typeface="Fakt Con Pro Bold" panose="02000000000000000000" charset="0"/>
                <a:cs typeface="Fakt Con Pro Bold" panose="02000000000000000000" charset="0"/>
              </a:rPr>
              <a:t>Imagem e reputação:</a:t>
            </a:r>
            <a:r>
              <a:rPr lang="en-US" sz="1400">
                <a:latin typeface="Fakt Con Pro Blond" panose="02000000000000000000" charset="0"/>
                <a:cs typeface="Fakt Con Pro Blond" panose="02000000000000000000" charset="0"/>
              </a:rPr>
              <a:t> o comportamento de nossos colaboradores também compõe o valor da imagem da Empresa. Portanto, nossos colaboradores são responsáveis pela nossa imagem e devem zelar cuidadosamente por ela, devendo sempre agir de forma alinhada com os nossos princípios e valores.</a:t>
            </a:r>
          </a:p>
          <a:p>
            <a:pPr algn="just">
              <a:lnSpc>
                <a:spcPct val="90000"/>
              </a:lnSpc>
            </a:pPr>
            <a:endParaRPr lang="en-US" sz="1400">
              <a:latin typeface="Fakt Con Pro Blond" panose="02000000000000000000" charset="0"/>
              <a:cs typeface="Fakt Con Pro Blond" panose="02000000000000000000" charset="0"/>
            </a:endParaRPr>
          </a:p>
          <a:p>
            <a:pPr algn="just">
              <a:lnSpc>
                <a:spcPct val="90000"/>
              </a:lnSpc>
            </a:pPr>
            <a:r>
              <a:rPr lang="en-US" sz="1400" b="1">
                <a:latin typeface="Fakt Con Pro Bold" panose="02000000000000000000" charset="0"/>
                <a:cs typeface="Fakt Con Pro Bold" panose="02000000000000000000" charset="0"/>
              </a:rPr>
              <a:t>Bens e materiais: </a:t>
            </a:r>
            <a:r>
              <a:rPr lang="en-US" sz="1400">
                <a:latin typeface="Fakt Con Pro Blond" panose="02000000000000000000" charset="0"/>
                <a:cs typeface="Fakt Con Pro Blond" panose="02000000000000000000" charset="0"/>
              </a:rPr>
              <a:t>todos os colaboradores devem ter cuidado com os bens disponibilizados para a realização do trabalho. São exemplos de bens de propriedade: recursos financeiros, verbas orçamentárias, bens de propriedade intelectual, aparelhos eletrônicos, relatórios e documentos internos, informações confidenciais, veículos, materiais de escritório, equipamentos em geral, softwares e imóveis.</a:t>
            </a:r>
          </a:p>
        </p:txBody>
      </p:sp>
      <p:pic>
        <p:nvPicPr>
          <p:cNvPr id="22" name="Picture 21" descr="logo_savixx"/>
          <p:cNvPicPr>
            <a:picLocks noChangeAspect="1"/>
          </p:cNvPicPr>
          <p:nvPr/>
        </p:nvPicPr>
        <p:blipFill>
          <a:blip r:embed="rId4"/>
          <a:stretch>
            <a:fillRect/>
          </a:stretch>
        </p:blipFill>
        <p:spPr>
          <a:xfrm>
            <a:off x="1043305" y="483870"/>
            <a:ext cx="1168400" cy="712470"/>
          </a:xfrm>
          <a:prstGeom prst="rect">
            <a:avLst/>
          </a:prstGeom>
        </p:spPr>
      </p:pic>
      <p:sp>
        <p:nvSpPr>
          <p:cNvPr id="5" name="Text Box 4"/>
          <p:cNvSpPr txBox="1"/>
          <p:nvPr/>
        </p:nvSpPr>
        <p:spPr>
          <a:xfrm>
            <a:off x="5357495" y="9174480"/>
            <a:ext cx="698500" cy="245110"/>
          </a:xfrm>
          <a:prstGeom prst="rect">
            <a:avLst/>
          </a:prstGeom>
          <a:noFill/>
        </p:spPr>
        <p:txBody>
          <a:bodyPr wrap="square" rtlCol="0">
            <a:spAutoFit/>
          </a:bodyPr>
          <a:lstStyle/>
          <a:p>
            <a:pPr algn="r"/>
            <a:r>
              <a:rPr lang="pt-BR" altLang="en-US" sz="1000" b="1">
                <a:solidFill>
                  <a:srgbClr val="636E6F"/>
                </a:solidFill>
                <a:latin typeface="+mj-lt"/>
                <a:cs typeface="+mj-lt"/>
              </a:rPr>
              <a:t>// 08</a:t>
            </a:r>
          </a:p>
        </p:txBody>
      </p:sp>
      <p:sp>
        <p:nvSpPr>
          <p:cNvPr id="8" name="Text Box 7"/>
          <p:cNvSpPr txBox="1"/>
          <p:nvPr/>
        </p:nvSpPr>
        <p:spPr>
          <a:xfrm>
            <a:off x="2807970" y="579120"/>
            <a:ext cx="3248025" cy="521970"/>
          </a:xfrm>
          <a:prstGeom prst="rect">
            <a:avLst/>
          </a:prstGeom>
          <a:noFill/>
        </p:spPr>
        <p:txBody>
          <a:bodyPr wrap="square" rtlCol="0">
            <a:spAutoFit/>
          </a:bodyPr>
          <a:lstStyle/>
          <a:p>
            <a:pPr algn="r"/>
            <a:r>
              <a:rPr lang="pt-BR" altLang="en-US" b="1">
                <a:solidFill>
                  <a:srgbClr val="657071"/>
                </a:solidFill>
                <a:latin typeface="Fakt Con Pro Bold" panose="02000000000000000000" charset="0"/>
                <a:cs typeface="Fakt Con Pro Bold" panose="02000000000000000000" charset="0"/>
              </a:rPr>
              <a:t>CÓDIGO DE CONDUTA</a:t>
            </a:r>
          </a:p>
          <a:p>
            <a:pPr algn="r"/>
            <a:r>
              <a:rPr lang="pt-BR" altLang="en-US" sz="1000">
                <a:solidFill>
                  <a:srgbClr val="657071"/>
                </a:solidFill>
                <a:latin typeface="Fakt Con Pro Blond" panose="02000000000000000000" charset="0"/>
                <a:cs typeface="Fakt Con Pro Blond" panose="02000000000000000000" charset="0"/>
              </a:rPr>
              <a:t>julho/2024</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XX2_SAVIXX"/>
          <p:cNvPicPr>
            <a:picLocks noChangeAspect="1"/>
          </p:cNvPicPr>
          <p:nvPr/>
        </p:nvPicPr>
        <p:blipFill>
          <a:blip r:embed="rId2">
            <a:alphaModFix amt="9000"/>
            <a:extLst>
              <a:ext uri="{96DAC541-7B7A-43D3-8B79-37D633B846F1}">
                <asvg:svgBlip xmlns:asvg="http://schemas.microsoft.com/office/drawing/2016/SVG/main" r:embed="rId3"/>
              </a:ext>
            </a:extLst>
          </a:blip>
          <a:srcRect t="57243" r="44694"/>
          <a:stretch>
            <a:fillRect/>
          </a:stretch>
        </p:blipFill>
        <p:spPr>
          <a:xfrm>
            <a:off x="1202055" y="-179070"/>
            <a:ext cx="5778500" cy="4531995"/>
          </a:xfrm>
          <a:prstGeom prst="rect">
            <a:avLst/>
          </a:prstGeom>
        </p:spPr>
      </p:pic>
      <p:sp>
        <p:nvSpPr>
          <p:cNvPr id="4" name="Text Box 3"/>
          <p:cNvSpPr txBox="1"/>
          <p:nvPr/>
        </p:nvSpPr>
        <p:spPr>
          <a:xfrm>
            <a:off x="1043305" y="1671320"/>
            <a:ext cx="5012690" cy="8030845"/>
          </a:xfrm>
          <a:prstGeom prst="rect">
            <a:avLst/>
          </a:prstGeom>
          <a:noFill/>
        </p:spPr>
        <p:txBody>
          <a:bodyPr wrap="square" rtlCol="0">
            <a:spAutoFit/>
          </a:bodyPr>
          <a:lstStyle/>
          <a:p>
            <a:pPr algn="just">
              <a:lnSpc>
                <a:spcPct val="90000"/>
              </a:lnSpc>
            </a:pPr>
            <a:r>
              <a:rPr lang="en-US" sz="1400" b="1">
                <a:latin typeface="Fakt Con Pro Bold" panose="02000000000000000000" charset="0"/>
                <a:cs typeface="Fakt Con Pro Bold" panose="02000000000000000000" charset="0"/>
              </a:rPr>
              <a:t>Informações impressas ou digitais, relatórios e documentos confidenciais são de propriedade das Empresas e não devem ser compartilhados externamente sem autorização expressa.</a:t>
            </a:r>
          </a:p>
          <a:p>
            <a:pPr algn="just">
              <a:lnSpc>
                <a:spcPct val="90000"/>
              </a:lnSpc>
            </a:pPr>
            <a:endParaRPr lang="en-US" sz="1400">
              <a:latin typeface="Fakt Con Pro Blond" panose="02000000000000000000" charset="0"/>
              <a:cs typeface="Fakt Con Pro Blond" panose="02000000000000000000" charset="0"/>
            </a:endParaRPr>
          </a:p>
          <a:p>
            <a:pPr algn="just">
              <a:lnSpc>
                <a:spcPct val="90000"/>
              </a:lnSpc>
            </a:pPr>
            <a:r>
              <a:rPr lang="en-US" sz="1400" b="1">
                <a:latin typeface="Fakt Con Pro Bold" panose="02000000000000000000" charset="0"/>
                <a:cs typeface="Fakt Con Pro Bold" panose="02000000000000000000" charset="0"/>
              </a:rPr>
              <a:t>Recursos digitais: </a:t>
            </a:r>
            <a:r>
              <a:rPr lang="en-US" sz="1400">
                <a:latin typeface="Fakt Con Pro Blond" panose="02000000000000000000" charset="0"/>
                <a:cs typeface="Fakt Con Pro Blond" panose="02000000000000000000" charset="0"/>
              </a:rPr>
              <a:t>o acesso a recursos digitais, como internet, redes sociais, e-mails e celulares corporativos, rede interna, computadores e outros equipamentos, tem como pressuposto a utilização principalmente para fins profissionais. Esses recursos não deverão ser utilizados para desempenho de atividades estranhas ao negócio, para o exercício de negócios externos, para a prática de jogos, trotes e atos discriminatórios. É vedado o uso desses recursos para divulgação de propaganda político partidária, acesso ou divulgação de pornografia e prática de atividades ilícitas. A conta de acesso (login) ao computador, internet e copiadoras é pessoal e intransferível, e a senha de acesso jamais deve ser compartilhada com outras pessoas, da Empresa ou fora dela.</a:t>
            </a:r>
          </a:p>
          <a:p>
            <a:pPr algn="just">
              <a:lnSpc>
                <a:spcPct val="90000"/>
              </a:lnSpc>
            </a:pPr>
            <a:endParaRPr lang="en-US" sz="1400">
              <a:latin typeface="Fakt Con Pro Blond" panose="02000000000000000000" charset="0"/>
              <a:cs typeface="Fakt Con Pro Blond" panose="02000000000000000000" charset="0"/>
            </a:endParaRPr>
          </a:p>
          <a:p>
            <a:pPr algn="just">
              <a:lnSpc>
                <a:spcPct val="90000"/>
              </a:lnSpc>
            </a:pPr>
            <a:r>
              <a:rPr lang="en-US" sz="1400">
                <a:latin typeface="Fakt Con Pro Blond" panose="02000000000000000000" charset="0"/>
                <a:cs typeface="Fakt Con Pro Blond" panose="02000000000000000000" charset="0"/>
              </a:rPr>
              <a:t>Não é permitido baixar e instalar programas estranhos às atividades da Empresa ou acessar a conta de e-mail profissional em qualquer outro meio, que não seja a ferramenta disponibilizada pela Empresa, sem prévia autorização.</a:t>
            </a:r>
          </a:p>
          <a:p>
            <a:pPr algn="just">
              <a:lnSpc>
                <a:spcPct val="90000"/>
              </a:lnSpc>
            </a:pPr>
            <a:endParaRPr lang="en-US" sz="1400">
              <a:latin typeface="Fakt Con Pro Blond" panose="02000000000000000000" charset="0"/>
              <a:cs typeface="Fakt Con Pro Blond" panose="02000000000000000000" charset="0"/>
            </a:endParaRPr>
          </a:p>
          <a:p>
            <a:pPr algn="just">
              <a:lnSpc>
                <a:spcPct val="90000"/>
              </a:lnSpc>
            </a:pPr>
            <a:r>
              <a:rPr lang="en-US" sz="1400">
                <a:latin typeface="Fakt Con Pro Blond" panose="02000000000000000000" charset="0"/>
                <a:cs typeface="Fakt Con Pro Blond" panose="02000000000000000000" charset="0"/>
              </a:rPr>
              <a:t>Reservamos o direito de monitorar o uso e acesso de todos os seus recursos corporativos e sistemas digitais, e os usuários dos sistemas não devem ter expectativa de privacidade na utilização de tais sistemas e recursos. Periodicamente será realizada auditoria de navegação em todos os computadores da empresa.</a:t>
            </a:r>
          </a:p>
          <a:p>
            <a:pPr algn="just">
              <a:lnSpc>
                <a:spcPct val="90000"/>
              </a:lnSpc>
            </a:pPr>
            <a:endParaRPr lang="en-US" sz="1400" b="1">
              <a:latin typeface="Fakt Con Pro Bold" panose="02000000000000000000" charset="0"/>
              <a:cs typeface="Fakt Con Pro Bold" panose="02000000000000000000" charset="0"/>
            </a:endParaRPr>
          </a:p>
          <a:p>
            <a:pPr algn="just">
              <a:lnSpc>
                <a:spcPct val="90000"/>
              </a:lnSpc>
            </a:pPr>
            <a:r>
              <a:rPr lang="en-US" sz="1400" b="1">
                <a:latin typeface="Fakt Con Pro Bold" panose="02000000000000000000" charset="0"/>
                <a:cs typeface="Fakt Con Pro Bold" panose="02000000000000000000" charset="0"/>
              </a:rPr>
              <a:t>Comportamento em redes sociais: </a:t>
            </a:r>
            <a:r>
              <a:rPr lang="en-US" sz="1400">
                <a:latin typeface="Fakt Con Pro Blond" panose="02000000000000000000" charset="0"/>
                <a:cs typeface="Fakt Con Pro Blond" panose="02000000000000000000" charset="0"/>
              </a:rPr>
              <a:t>as redes sociais são ferramentas importantes para a comunicação e fazem parte do dia a dia dos nossos profissionais. O acesso a redes e mídias sociais é permitido, mas sua utilização não deve contrariar as normas deste Código, prejudicar o desenvolvimento do trabalho ou a imagem das empresas ou de seus clientes.</a:t>
            </a:r>
          </a:p>
          <a:p>
            <a:pPr algn="just">
              <a:lnSpc>
                <a:spcPct val="90000"/>
              </a:lnSpc>
            </a:pPr>
            <a:endParaRPr lang="en-US" sz="1400">
              <a:latin typeface="Fakt Con Pro Blond" panose="02000000000000000000" charset="0"/>
              <a:cs typeface="Fakt Con Pro Blond" panose="02000000000000000000" charset="0"/>
            </a:endParaRPr>
          </a:p>
          <a:p>
            <a:pPr algn="just">
              <a:lnSpc>
                <a:spcPct val="90000"/>
              </a:lnSpc>
            </a:pPr>
            <a:r>
              <a:rPr lang="en-US" sz="1400">
                <a:latin typeface="Fakt Con Pro Blond" panose="02000000000000000000" charset="0"/>
                <a:cs typeface="Fakt Con Pro Blond" panose="02000000000000000000" charset="0"/>
              </a:rPr>
              <a:t>Devido ao impacto em nossos negócios, nossos colaboradores devem ser prudentes em relação ao que é dito ou escrito em redes ou mídias sociais. Os colaboradores devem deixar claro que não representam ou falam em nome da Savixx.</a:t>
            </a:r>
          </a:p>
          <a:p>
            <a:pPr algn="just">
              <a:lnSpc>
                <a:spcPct val="90000"/>
              </a:lnSpc>
            </a:pPr>
            <a:endParaRPr lang="en-US" sz="1400">
              <a:latin typeface="Fakt Con Pro Blond" panose="02000000000000000000" charset="0"/>
              <a:cs typeface="Fakt Con Pro Blond" panose="02000000000000000000" charset="0"/>
            </a:endParaRPr>
          </a:p>
          <a:p>
            <a:pPr algn="just">
              <a:lnSpc>
                <a:spcPct val="90000"/>
              </a:lnSpc>
            </a:pPr>
            <a:r>
              <a:rPr lang="en-US" sz="1400" b="1">
                <a:latin typeface="Fakt Con Pro Bold" panose="02000000000000000000" charset="0"/>
                <a:cs typeface="Fakt Con Pro Bold" panose="02000000000000000000" charset="0"/>
                <a:sym typeface="+mn-ea"/>
              </a:rPr>
              <a:t>Equipamentos móveis:</a:t>
            </a:r>
            <a:r>
              <a:rPr lang="en-US" sz="1400">
                <a:latin typeface="Fakt Con Pro Blond" panose="02000000000000000000" charset="0"/>
                <a:cs typeface="Fakt Con Pro Blond" panose="02000000000000000000" charset="0"/>
                <a:sym typeface="+mn-ea"/>
              </a:rPr>
              <a:t> no uso de equipamentos como, por exemplo, notebooks e smartphones, apenas informações estritamente necessárias para a tarefa devem ser disponibilizadas, sempre observando a confidencialidade, integridade e disponibilidade, evitando-se o vazamento de informações que podem impactar nos negócios da Savixx e de nossos clientes</a:t>
            </a:r>
            <a:endParaRPr lang="en-US" sz="1400">
              <a:latin typeface="Fakt Con Pro Blond" panose="02000000000000000000" charset="0"/>
              <a:cs typeface="Fakt Con Pro Blond" panose="02000000000000000000" charset="0"/>
            </a:endParaRPr>
          </a:p>
          <a:p>
            <a:pPr algn="just">
              <a:lnSpc>
                <a:spcPct val="90000"/>
              </a:lnSpc>
            </a:pPr>
            <a:endParaRPr lang="en-US" sz="1400">
              <a:latin typeface="Fakt Con Pro Blond" panose="02000000000000000000" charset="0"/>
              <a:cs typeface="Fakt Con Pro Blond" panose="02000000000000000000" charset="0"/>
            </a:endParaRPr>
          </a:p>
          <a:p>
            <a:pPr algn="just">
              <a:lnSpc>
                <a:spcPct val="90000"/>
              </a:lnSpc>
            </a:pPr>
            <a:endParaRPr lang="en-US" sz="1400">
              <a:latin typeface="Fakt Con Pro Blond" panose="02000000000000000000" charset="0"/>
              <a:cs typeface="Fakt Con Pro Blond" panose="02000000000000000000" charset="0"/>
            </a:endParaRPr>
          </a:p>
        </p:txBody>
      </p:sp>
      <p:pic>
        <p:nvPicPr>
          <p:cNvPr id="22" name="Picture 21" descr="logo_savixx"/>
          <p:cNvPicPr>
            <a:picLocks noChangeAspect="1"/>
          </p:cNvPicPr>
          <p:nvPr/>
        </p:nvPicPr>
        <p:blipFill>
          <a:blip r:embed="rId4"/>
          <a:stretch>
            <a:fillRect/>
          </a:stretch>
        </p:blipFill>
        <p:spPr>
          <a:xfrm>
            <a:off x="1043305" y="483870"/>
            <a:ext cx="1168400" cy="712470"/>
          </a:xfrm>
          <a:prstGeom prst="rect">
            <a:avLst/>
          </a:prstGeom>
        </p:spPr>
      </p:pic>
      <p:sp>
        <p:nvSpPr>
          <p:cNvPr id="5" name="Text Box 4"/>
          <p:cNvSpPr txBox="1"/>
          <p:nvPr/>
        </p:nvSpPr>
        <p:spPr>
          <a:xfrm>
            <a:off x="5357495" y="9174480"/>
            <a:ext cx="698500" cy="245110"/>
          </a:xfrm>
          <a:prstGeom prst="rect">
            <a:avLst/>
          </a:prstGeom>
          <a:noFill/>
        </p:spPr>
        <p:txBody>
          <a:bodyPr wrap="square" rtlCol="0">
            <a:spAutoFit/>
          </a:bodyPr>
          <a:lstStyle/>
          <a:p>
            <a:pPr algn="r"/>
            <a:r>
              <a:rPr lang="pt-BR" altLang="en-US" sz="1000" b="1" dirty="0">
                <a:solidFill>
                  <a:srgbClr val="636E6F"/>
                </a:solidFill>
                <a:latin typeface="+mj-lt"/>
                <a:cs typeface="+mj-lt"/>
              </a:rPr>
              <a:t>// 09</a:t>
            </a:r>
          </a:p>
        </p:txBody>
      </p:sp>
      <p:sp>
        <p:nvSpPr>
          <p:cNvPr id="8" name="Text Box 7"/>
          <p:cNvSpPr txBox="1"/>
          <p:nvPr/>
        </p:nvSpPr>
        <p:spPr>
          <a:xfrm>
            <a:off x="2807970" y="579120"/>
            <a:ext cx="3248025" cy="521970"/>
          </a:xfrm>
          <a:prstGeom prst="rect">
            <a:avLst/>
          </a:prstGeom>
          <a:noFill/>
        </p:spPr>
        <p:txBody>
          <a:bodyPr wrap="square" rtlCol="0">
            <a:spAutoFit/>
          </a:bodyPr>
          <a:lstStyle/>
          <a:p>
            <a:pPr algn="r"/>
            <a:r>
              <a:rPr lang="pt-BR" altLang="en-US" b="1">
                <a:solidFill>
                  <a:srgbClr val="657071"/>
                </a:solidFill>
                <a:latin typeface="Fakt Con Pro Bold" panose="02000000000000000000" charset="0"/>
                <a:cs typeface="Fakt Con Pro Bold" panose="02000000000000000000" charset="0"/>
              </a:rPr>
              <a:t>CÓDIGO DE CONDUTA</a:t>
            </a:r>
          </a:p>
          <a:p>
            <a:pPr algn="r"/>
            <a:r>
              <a:rPr lang="pt-BR" altLang="en-US" sz="1000">
                <a:solidFill>
                  <a:srgbClr val="657071"/>
                </a:solidFill>
                <a:latin typeface="Fakt Con Pro Blond" panose="02000000000000000000" charset="0"/>
                <a:cs typeface="Fakt Con Pro Blond" panose="02000000000000000000" charset="0"/>
              </a:rPr>
              <a:t>julho/2024</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o" ma:contentTypeID="0x0101006EA5BEFE7EBB1346BDAE0E06319DE01E" ma:contentTypeVersion="15" ma:contentTypeDescription="Crie um novo documento." ma:contentTypeScope="" ma:versionID="03246cc6e8098bf927d9733c484ca18c">
  <xsd:schema xmlns:xsd="http://www.w3.org/2001/XMLSchema" xmlns:xs="http://www.w3.org/2001/XMLSchema" xmlns:p="http://schemas.microsoft.com/office/2006/metadata/properties" xmlns:ns2="97e208c4-1b74-4ae6-b898-e0aae1c26801" xmlns:ns3="6117ae77-24f6-4ea8-83b8-c9399ae9e348" targetNamespace="http://schemas.microsoft.com/office/2006/metadata/properties" ma:root="true" ma:fieldsID="671979db0ceea79d1d8bb30b0524a315" ns2:_="" ns3:_="">
    <xsd:import namespace="97e208c4-1b74-4ae6-b898-e0aae1c26801"/>
    <xsd:import namespace="6117ae77-24f6-4ea8-83b8-c9399ae9e348"/>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SearchProperties" minOccurs="0"/>
                <xsd:element ref="ns3:MediaServiceObjectDetectorVersions" minOccurs="0"/>
                <xsd:element ref="ns3:MediaServiceGenerationTime" minOccurs="0"/>
                <xsd:element ref="ns3:MediaServiceEventHashCode" minOccurs="0"/>
                <xsd:element ref="ns3:MediaLengthInSeconds" minOccurs="0"/>
                <xsd:element ref="ns3:lcf76f155ced4ddcb4097134ff3c332f" minOccurs="0"/>
                <xsd:element ref="ns2:TaxCatchAll" minOccurs="0"/>
                <xsd:element ref="ns3:MediaServiceDateTaken" minOccurs="0"/>
                <xsd:element ref="ns3:MediaServiceOCR" minOccurs="0"/>
                <xsd:element ref="ns3:MediaServiceLocation"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e208c4-1b74-4ae6-b898-e0aae1c26801" elementFormDefault="qualified">
    <xsd:import namespace="http://schemas.microsoft.com/office/2006/documentManagement/types"/>
    <xsd:import namespace="http://schemas.microsoft.com/office/infopath/2007/PartnerControls"/>
    <xsd:element name="_dlc_DocId" ma:index="8" nillable="true" ma:displayName="Valor da ID do Documento" ma:description="O valor da ID do documento atribuída a este item." ma:indexed="true" ma:internalName="_dlc_DocId" ma:readOnly="true">
      <xsd:simpleType>
        <xsd:restriction base="dms:Text"/>
      </xsd:simpleType>
    </xsd:element>
    <xsd:element name="_dlc_DocIdUrl" ma:index="9" nillable="true" ma:displayName="ID do Documento" ma:description="Link permanente par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20" nillable="true" ma:displayName="Taxonomy Catch All Column" ma:hidden="true" ma:list="{5a4c4a31-446c-41dc-b827-e1c1e28dcdb4}" ma:internalName="TaxCatchAll" ma:showField="CatchAllData" ma:web="97e208c4-1b74-4ae6-b898-e0aae1c26801">
      <xsd:complexType>
        <xsd:complexContent>
          <xsd:extension base="dms:MultiChoiceLookup">
            <xsd:sequence>
              <xsd:element name="Value" type="dms:Lookup" maxOccurs="unbounded" minOccurs="0" nillable="true"/>
            </xsd:sequence>
          </xsd:extension>
        </xsd:complexContent>
      </xsd:complexType>
    </xsd:element>
    <xsd:element name="SharedWithUsers" ma:index="24"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Detalhes de Compartilhado Com"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117ae77-24f6-4ea8-83b8-c9399ae9e34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Marcações de imagem" ma:readOnly="false" ma:fieldId="{5cf76f15-5ced-4ddc-b409-7134ff3c332f}" ma:taxonomyMulti="true" ma:sspId="b79082e4-eb3c-47d3-b44c-0a79e5ee2da8"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descrip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97e208c4-1b74-4ae6-b898-e0aae1c26801">URFV2CMV7TPJ-2031192078-196745</_dlc_DocId>
    <_dlc_DocIdUrl xmlns="97e208c4-1b74-4ae6-b898-e0aae1c26801">
      <Url>https://savixx.sharepoint.com/sites/GCG-Departamento_Pessoal/_layouts/15/DocIdRedir.aspx?ID=URFV2CMV7TPJ-2031192078-196745</Url>
      <Description>URFV2CMV7TPJ-2031192078-196745</Description>
    </_dlc_DocIdUrl>
    <TaxCatchAll xmlns="97e208c4-1b74-4ae6-b898-e0aae1c26801" xsi:nil="true"/>
    <lcf76f155ced4ddcb4097134ff3c332f xmlns="6117ae77-24f6-4ea8-83b8-c9399ae9e348">
      <Terms xmlns="http://schemas.microsoft.com/office/infopath/2007/PartnerControls"/>
    </lcf76f155ced4ddcb4097134ff3c332f>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7BB3281-EBDE-47A4-A239-7E757DAA7791}">
  <ds:schemaRefs>
    <ds:schemaRef ds:uri="http://schemas.microsoft.com/sharepoint/events"/>
  </ds:schemaRefs>
</ds:datastoreItem>
</file>

<file path=customXml/itemProps2.xml><?xml version="1.0" encoding="utf-8"?>
<ds:datastoreItem xmlns:ds="http://schemas.openxmlformats.org/officeDocument/2006/customXml" ds:itemID="{335F9FAC-988E-4167-9E39-542847D053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e208c4-1b74-4ae6-b898-e0aae1c26801"/>
    <ds:schemaRef ds:uri="6117ae77-24f6-4ea8-83b8-c9399ae9e3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E8FE6C9-46F4-499A-B2EA-2F3D7A552F58}">
  <ds:schemaRefs>
    <ds:schemaRef ds:uri="97e208c4-1b74-4ae6-b898-e0aae1c26801"/>
    <ds:schemaRef ds:uri="6117ae77-24f6-4ea8-83b8-c9399ae9e348"/>
    <ds:schemaRef ds:uri="http://purl.org/dc/elements/1.1/"/>
    <ds:schemaRef ds:uri="http://schemas.microsoft.com/office/infopath/2007/PartnerControls"/>
    <ds:schemaRef ds:uri="http://schemas.microsoft.com/office/2006/documentManagement/types"/>
    <ds:schemaRef ds:uri="http://schemas.openxmlformats.org/package/2006/metadata/core-properties"/>
    <ds:schemaRef ds:uri="http://schemas.microsoft.com/office/2006/metadata/properties"/>
    <ds:schemaRef ds:uri="http://purl.org/dc/dcmitype/"/>
    <ds:schemaRef ds:uri="http://www.w3.org/XML/1998/namespace"/>
    <ds:schemaRef ds:uri="http://purl.org/dc/terms/"/>
  </ds:schemaRefs>
</ds:datastoreItem>
</file>

<file path=customXml/itemProps4.xml><?xml version="1.0" encoding="utf-8"?>
<ds:datastoreItem xmlns:ds="http://schemas.openxmlformats.org/officeDocument/2006/customXml" ds:itemID="{8F76B326-305A-474D-A18E-00385A9EF1A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TotalTime>
  <Words>4344</Words>
  <Application>Microsoft Office PowerPoint</Application>
  <PresentationFormat>Personalizar</PresentationFormat>
  <Paragraphs>270</Paragraphs>
  <Slides>18</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18</vt:i4>
      </vt:variant>
    </vt:vector>
  </HeadingPairs>
  <TitlesOfParts>
    <vt:vector size="24" baseType="lpstr">
      <vt:lpstr>Arial</vt:lpstr>
      <vt:lpstr>Calibri</vt:lpstr>
      <vt:lpstr>Calibri Light</vt:lpstr>
      <vt:lpstr>Fakt Con Pro Blond</vt:lpstr>
      <vt:lpstr>Fakt Con Pro Bold</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Danilo</dc:creator>
  <cp:lastModifiedBy>Graciela M. Vasquinho</cp:lastModifiedBy>
  <cp:revision>11</cp:revision>
  <dcterms:created xsi:type="dcterms:W3CDTF">2024-07-10T13:29:27Z</dcterms:created>
  <dcterms:modified xsi:type="dcterms:W3CDTF">2024-11-19T20:41:38Z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1033-5.7.3.8096</vt:lpwstr>
  </property>
  <property fmtid="{D5CDD505-2E9C-101B-9397-08002B2CF9AE}" pid="3" name="ContentTypeId">
    <vt:lpwstr>0x0101006EA5BEFE7EBB1346BDAE0E06319DE01E</vt:lpwstr>
  </property>
  <property fmtid="{D5CDD505-2E9C-101B-9397-08002B2CF9AE}" pid="4" name="Order">
    <vt:r8>1233400</vt:r8>
  </property>
  <property fmtid="{D5CDD505-2E9C-101B-9397-08002B2CF9AE}" pid="5" name="_dlc_DocIdItemGuid">
    <vt:lpwstr>532a06e7-155b-5a90-861a-8140fe8660aa</vt:lpwstr>
  </property>
  <property fmtid="{D5CDD505-2E9C-101B-9397-08002B2CF9AE}" pid="6" name="MediaServiceImageTags">
    <vt:lpwstr/>
  </property>
</Properties>
</file>