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sldIdLst>
    <p:sldId id="256" r:id="rId6"/>
    <p:sldId id="257" r:id="rId7"/>
    <p:sldId id="258" r:id="rId8"/>
    <p:sldId id="259" r:id="rId9"/>
    <p:sldId id="260" r:id="rId10"/>
    <p:sldId id="261" r:id="rId11"/>
    <p:sldId id="263" r:id="rId12"/>
    <p:sldId id="264" r:id="rId13"/>
    <p:sldId id="265" r:id="rId14"/>
    <p:sldId id="266" r:id="rId15"/>
    <p:sldId id="268" r:id="rId16"/>
    <p:sldId id="269" r:id="rId17"/>
    <p:sldId id="270" r:id="rId18"/>
    <p:sldId id="271" r:id="rId19"/>
    <p:sldId id="272" r:id="rId20"/>
    <p:sldId id="273" r:id="rId21"/>
    <p:sldId id="274" r:id="rId22"/>
    <p:sldId id="275" r:id="rId23"/>
  </p:sldIdLst>
  <p:sldSz cx="6858000" cy="990282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E6F"/>
    <a:srgbClr val="6570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5FAFB8-5A2A-4175-A594-93E425156DE5}" v="2" dt="2024-11-21T18:29:19.2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4" d="100"/>
          <a:sy n="44" d="100"/>
        </p:scale>
        <p:origin x="225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0798"/>
            <a:ext cx="5143500" cy="344792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1683"/>
            <a:ext cx="5143500" cy="23910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527275"/>
            <a:ext cx="1478756" cy="839284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275"/>
            <a:ext cx="4350544" cy="83928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023"/>
            <a:ext cx="5915025" cy="4119622"/>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7618"/>
            <a:ext cx="5915025" cy="2166412"/>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6375"/>
            <a:ext cx="2914650" cy="62837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6375"/>
            <a:ext cx="2914650" cy="62837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275"/>
            <a:ext cx="5915025" cy="1914238"/>
          </a:xfrm>
        </p:spPr>
        <p:txBody>
          <a:bodyPr/>
          <a:lstStyle/>
          <a:p>
            <a:r>
              <a:rPr lang="en-US"/>
              <a:t>Click to edit Master title style</a:t>
            </a:r>
          </a:p>
        </p:txBody>
      </p:sp>
      <p:sp>
        <p:nvSpPr>
          <p:cNvPr id="3" name="Text Placeholder 2"/>
          <p:cNvSpPr>
            <a:spLocks noGrp="1"/>
          </p:cNvSpPr>
          <p:nvPr>
            <p:ph type="body" idx="1"/>
          </p:nvPr>
        </p:nvSpPr>
        <p:spPr>
          <a:xfrm>
            <a:off x="472381" y="2427758"/>
            <a:ext cx="2901255" cy="118980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7565"/>
            <a:ext cx="2901255" cy="53208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7758"/>
            <a:ext cx="2915543" cy="118980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7565"/>
            <a:ext cx="2915543" cy="53208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240"/>
            <a:ext cx="2211883" cy="231084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5935"/>
            <a:ext cx="3471863" cy="703797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080"/>
            <a:ext cx="2211883" cy="550429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240"/>
            <a:ext cx="2211883" cy="231084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2915543" y="1425935"/>
            <a:ext cx="3471863" cy="703797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472381" y="2971080"/>
            <a:ext cx="2211883" cy="550429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275"/>
            <a:ext cx="5915025" cy="19142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6375"/>
            <a:ext cx="5915025" cy="62837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79170"/>
            <a:ext cx="1543050" cy="527275"/>
          </a:xfrm>
          <a:prstGeom prst="rect">
            <a:avLst/>
          </a:prstGeom>
        </p:spPr>
        <p:txBody>
          <a:bodyPr vert="horz" lIns="91440" tIns="45720" rIns="91440" bIns="45720" rtlCol="0" anchor="ctr"/>
          <a:lstStyle>
            <a:lvl1pPr algn="l">
              <a:defRPr sz="900">
                <a:solidFill>
                  <a:schemeClr val="tx1">
                    <a:tint val="75000"/>
                  </a:schemeClr>
                </a:solidFill>
              </a:defRPr>
            </a:lvl1pPr>
          </a:lstStyle>
          <a:p>
            <a:fld id="{63A1C593-65D0-4073-BCC9-577B9352EA97}" type="datetimeFigureOut">
              <a:rPr lang="en-US" smtClean="0"/>
              <a:t>11/21/2024</a:t>
            </a:fld>
            <a:endParaRPr lang="en-US"/>
          </a:p>
        </p:txBody>
      </p:sp>
      <p:sp>
        <p:nvSpPr>
          <p:cNvPr id="5" name="Footer Placeholder 4"/>
          <p:cNvSpPr>
            <a:spLocks noGrp="1"/>
          </p:cNvSpPr>
          <p:nvPr>
            <p:ph type="ftr" sz="quarter" idx="3"/>
          </p:nvPr>
        </p:nvSpPr>
        <p:spPr>
          <a:xfrm>
            <a:off x="2271713" y="9179170"/>
            <a:ext cx="2314575" cy="52727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79170"/>
            <a:ext cx="1543050" cy="527275"/>
          </a:xfrm>
          <a:prstGeom prst="rect">
            <a:avLst/>
          </a:prstGeom>
        </p:spPr>
        <p:txBody>
          <a:bodyPr vert="horz" lIns="91440" tIns="45720" rIns="91440" bIns="45720" rtlCol="0" anchor="ctr"/>
          <a:lstStyle>
            <a:lvl1pPr algn="r">
              <a:defRPr sz="900">
                <a:solidFill>
                  <a:schemeClr val="tx1">
                    <a:tint val="75000"/>
                  </a:schemeClr>
                </a:solidFill>
              </a:defRPr>
            </a:lvl1pPr>
          </a:lstStyle>
          <a:p>
            <a:fld id="{9B618960-8005-486C-9A75-10CB2AAC16F9}"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canal.aliant.com.br/Savixx" TargetMode="External"/><Relationship Id="rId4" Type="http://schemas.openxmlformats.org/officeDocument/2006/relationships/hyperlink" Target="mailto:gcg@savixx.com.br"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sv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esign sem nome(4)"/>
          <p:cNvPicPr>
            <a:picLocks noChangeAspect="1"/>
          </p:cNvPicPr>
          <p:nvPr/>
        </p:nvPicPr>
        <p:blipFill>
          <a:blip r:embed="rId2"/>
          <a:srcRect l="1224"/>
          <a:stretch>
            <a:fillRect/>
          </a:stretch>
        </p:blipFill>
        <p:spPr>
          <a:xfrm>
            <a:off x="-57785" y="0"/>
            <a:ext cx="7037705" cy="9903460"/>
          </a:xfrm>
          <a:prstGeom prst="rect">
            <a:avLst/>
          </a:prstGeom>
        </p:spPr>
      </p:pic>
      <p:pic>
        <p:nvPicPr>
          <p:cNvPr id="7" name="Picture 6" descr="XX_SAVIXX"/>
          <p:cNvPicPr>
            <a:picLocks noChangeAspect="1"/>
          </p:cNvPicPr>
          <p:nvPr/>
        </p:nvPicPr>
        <p:blipFill>
          <a:blip r:embed="rId3">
            <a:extLst>
              <a:ext uri="{96DAC541-7B7A-43D3-8B79-37D633B846F1}">
                <asvg:svgBlip xmlns:asvg="http://schemas.microsoft.com/office/drawing/2016/SVG/main" r:embed="rId4"/>
              </a:ext>
            </a:extLst>
          </a:blip>
          <a:srcRect l="63127" t="10933" b="1394"/>
          <a:stretch>
            <a:fillRect/>
          </a:stretch>
        </p:blipFill>
        <p:spPr>
          <a:xfrm>
            <a:off x="-45085" y="-67310"/>
            <a:ext cx="4156710" cy="10026650"/>
          </a:xfrm>
          <a:prstGeom prst="rect">
            <a:avLst/>
          </a:prstGeom>
        </p:spPr>
      </p:pic>
      <p:pic>
        <p:nvPicPr>
          <p:cNvPr id="6" name="Picture 5" descr="XX2_SAVIXX"/>
          <p:cNvPicPr>
            <a:picLocks noChangeAspect="1"/>
          </p:cNvPicPr>
          <p:nvPr/>
        </p:nvPicPr>
        <p:blipFill>
          <a:blip r:embed="rId5">
            <a:extLst>
              <a:ext uri="{96DAC541-7B7A-43D3-8B79-37D633B846F1}">
                <asvg:svgBlip xmlns:asvg="http://schemas.microsoft.com/office/drawing/2016/SVG/main" r:embed="rId6"/>
              </a:ext>
            </a:extLst>
          </a:blip>
          <a:srcRect t="57243" r="44694"/>
          <a:stretch>
            <a:fillRect/>
          </a:stretch>
        </p:blipFill>
        <p:spPr>
          <a:xfrm>
            <a:off x="1202055" y="-154305"/>
            <a:ext cx="5778500" cy="4531995"/>
          </a:xfrm>
          <a:prstGeom prst="rect">
            <a:avLst/>
          </a:prstGeom>
        </p:spPr>
      </p:pic>
      <p:sp>
        <p:nvSpPr>
          <p:cNvPr id="8" name="Text Box 7"/>
          <p:cNvSpPr txBox="1"/>
          <p:nvPr/>
        </p:nvSpPr>
        <p:spPr>
          <a:xfrm>
            <a:off x="3010535" y="7960360"/>
            <a:ext cx="3248025" cy="521970"/>
          </a:xfrm>
          <a:prstGeom prst="rect">
            <a:avLst/>
          </a:prstGeom>
          <a:noFill/>
        </p:spPr>
        <p:txBody>
          <a:bodyPr wrap="square" rtlCol="0">
            <a:spAutoFit/>
          </a:bodyPr>
          <a:lstStyle/>
          <a:p>
            <a:pPr algn="r"/>
            <a:r>
              <a:rPr lang="pt-BR" altLang="en-US" b="1" dirty="0">
                <a:solidFill>
                  <a:schemeClr val="bg1"/>
                </a:solidFill>
              </a:rPr>
              <a:t>CODE OF CONDUCT</a:t>
            </a:r>
          </a:p>
          <a:p>
            <a:pPr algn="r"/>
            <a:r>
              <a:rPr lang="pt-BR" altLang="en-US" sz="1000" dirty="0">
                <a:solidFill>
                  <a:schemeClr val="bg1"/>
                </a:solidFill>
                <a:latin typeface="+mj-lt"/>
                <a:cs typeface="+mj-lt"/>
              </a:rPr>
              <a:t>April 2024</a:t>
            </a:r>
          </a:p>
        </p:txBody>
      </p:sp>
      <p:pic>
        <p:nvPicPr>
          <p:cNvPr id="10" name="Picture 9" descr="Logo_Savixx_Branco"/>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62680" y="5966460"/>
            <a:ext cx="2595880" cy="18345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X2_SAVIXX"/>
          <p:cNvPicPr>
            <a:picLocks noChangeAspect="1"/>
          </p:cNvPicPr>
          <p:nvPr/>
        </p:nvPicPr>
        <p:blipFill>
          <a:blip r:embed="rId2">
            <a:alphaModFix amt="9000"/>
            <a:extLst>
              <a:ext uri="{96DAC541-7B7A-43D3-8B79-37D633B846F1}">
                <asvg:svgBlip xmlns:asvg="http://schemas.microsoft.com/office/drawing/2016/SVG/main" r:embed="rId3"/>
              </a:ext>
            </a:extLst>
          </a:blip>
          <a:srcRect t="57243" r="44694"/>
          <a:stretch>
            <a:fillRect/>
          </a:stretch>
        </p:blipFill>
        <p:spPr>
          <a:xfrm>
            <a:off x="1202055" y="-179070"/>
            <a:ext cx="5778500" cy="4531995"/>
          </a:xfrm>
          <a:prstGeom prst="rect">
            <a:avLst/>
          </a:prstGeom>
        </p:spPr>
      </p:pic>
      <p:sp>
        <p:nvSpPr>
          <p:cNvPr id="4" name="Text Box 3"/>
          <p:cNvSpPr txBox="1"/>
          <p:nvPr/>
        </p:nvSpPr>
        <p:spPr>
          <a:xfrm>
            <a:off x="1043305" y="1671320"/>
            <a:ext cx="5012690" cy="5857629"/>
          </a:xfrm>
          <a:prstGeom prst="rect">
            <a:avLst/>
          </a:prstGeom>
          <a:noFill/>
        </p:spPr>
        <p:txBody>
          <a:bodyPr wrap="square" rtlCol="0">
            <a:spAutoFit/>
          </a:bodyPr>
          <a:lstStyle/>
          <a:p>
            <a:pPr algn="just">
              <a:lnSpc>
                <a:spcPct val="80000"/>
              </a:lnSpc>
            </a:pPr>
            <a:r>
              <a:rPr lang="en-US" sz="1200" b="1" dirty="0">
                <a:latin typeface="+mj-lt"/>
                <a:cs typeface="+mj-lt"/>
              </a:rPr>
              <a:t>Mobile Devices:</a:t>
            </a:r>
            <a:r>
              <a:rPr lang="en-US" sz="1200" dirty="0">
                <a:latin typeface="+mj-lt"/>
                <a:cs typeface="+mj-lt"/>
              </a:rPr>
              <a:t> When using equipment such as laptops and smartphones, only information strictly necessary for the task should be made available, always observing confidentiality, integrity, and availability, avoiding the leakage of information that may impact </a:t>
            </a:r>
            <a:r>
              <a:rPr lang="en-US" sz="1200" dirty="0" err="1">
                <a:latin typeface="+mj-lt"/>
                <a:cs typeface="+mj-lt"/>
              </a:rPr>
              <a:t>Savixx's</a:t>
            </a:r>
            <a:r>
              <a:rPr lang="en-US" sz="1200" dirty="0">
                <a:latin typeface="+mj-lt"/>
                <a:cs typeface="+mj-lt"/>
              </a:rPr>
              <a:t> business and that of our clients.</a:t>
            </a:r>
          </a:p>
          <a:p>
            <a:pPr algn="just">
              <a:lnSpc>
                <a:spcPct val="80000"/>
              </a:lnSpc>
            </a:pPr>
            <a:endParaRPr lang="en-US" sz="1200" dirty="0">
              <a:latin typeface="+mj-lt"/>
              <a:cs typeface="+mj-lt"/>
            </a:endParaRPr>
          </a:p>
          <a:p>
            <a:pPr algn="just">
              <a:lnSpc>
                <a:spcPct val="80000"/>
              </a:lnSpc>
            </a:pPr>
            <a:r>
              <a:rPr lang="en-US" sz="1200" b="1" dirty="0">
                <a:latin typeface="+mj-lt"/>
                <a:cs typeface="+mj-lt"/>
              </a:rPr>
              <a:t>Internal and External Communication:</a:t>
            </a:r>
            <a:r>
              <a:rPr lang="en-US" sz="1200" dirty="0">
                <a:latin typeface="+mj-lt"/>
                <a:cs typeface="+mj-lt"/>
              </a:rPr>
              <a:t> Only designated professionals authorized to act as spokespersons are allowed to speak on behalf of the Company.</a:t>
            </a:r>
          </a:p>
          <a:p>
            <a:pPr algn="just">
              <a:lnSpc>
                <a:spcPct val="80000"/>
              </a:lnSpc>
            </a:pPr>
            <a:endParaRPr lang="en-US" sz="1200" dirty="0">
              <a:latin typeface="+mj-lt"/>
              <a:cs typeface="+mj-lt"/>
            </a:endParaRPr>
          </a:p>
          <a:p>
            <a:pPr algn="just">
              <a:lnSpc>
                <a:spcPct val="80000"/>
              </a:lnSpc>
            </a:pPr>
            <a:r>
              <a:rPr lang="en-US" sz="1200" dirty="0">
                <a:latin typeface="+mj-lt"/>
                <a:cs typeface="+mj-lt"/>
              </a:rPr>
              <a:t>If an employee is approached to provide information, interviews, lectures, or write articles on behalf of </a:t>
            </a:r>
            <a:r>
              <a:rPr lang="en-US" sz="1200" dirty="0" err="1">
                <a:latin typeface="+mj-lt"/>
                <a:cs typeface="+mj-lt"/>
              </a:rPr>
              <a:t>Savixx</a:t>
            </a:r>
            <a:r>
              <a:rPr lang="en-US" sz="1200" dirty="0">
                <a:latin typeface="+mj-lt"/>
                <a:cs typeface="+mj-lt"/>
              </a:rPr>
              <a:t> to any media outlet, the employee must inform their superior.</a:t>
            </a:r>
          </a:p>
          <a:p>
            <a:pPr algn="just">
              <a:lnSpc>
                <a:spcPct val="80000"/>
              </a:lnSpc>
            </a:pPr>
            <a:endParaRPr lang="en-US" sz="1200" dirty="0">
              <a:latin typeface="+mj-lt"/>
              <a:cs typeface="+mj-lt"/>
            </a:endParaRPr>
          </a:p>
          <a:p>
            <a:pPr algn="just">
              <a:lnSpc>
                <a:spcPct val="80000"/>
              </a:lnSpc>
            </a:pPr>
            <a:r>
              <a:rPr lang="en-US" sz="1200" b="1" dirty="0">
                <a:latin typeface="+mj-lt"/>
                <a:cs typeface="+mj-lt"/>
              </a:rPr>
              <a:t>Parties and Gatherings:</a:t>
            </a:r>
            <a:r>
              <a:rPr lang="en-US" sz="1200" dirty="0">
                <a:latin typeface="+mj-lt"/>
                <a:cs typeface="+mj-lt"/>
              </a:rPr>
              <a:t> Celebrating and hosting festive events for employees and their families is permitted. Behavior at these occasions must respect the terms of this Code.</a:t>
            </a:r>
          </a:p>
          <a:p>
            <a:pPr algn="just">
              <a:lnSpc>
                <a:spcPct val="80000"/>
              </a:lnSpc>
            </a:pPr>
            <a:endParaRPr lang="en-US" sz="1200" dirty="0">
              <a:latin typeface="+mj-lt"/>
              <a:cs typeface="+mj-lt"/>
            </a:endParaRPr>
          </a:p>
          <a:p>
            <a:pPr algn="just">
              <a:lnSpc>
                <a:spcPct val="80000"/>
              </a:lnSpc>
            </a:pPr>
            <a:r>
              <a:rPr lang="en-US" sz="1200" b="1" dirty="0">
                <a:latin typeface="+mj-lt"/>
                <a:cs typeface="+mj-lt"/>
              </a:rPr>
              <a:t>Political Engagement:</a:t>
            </a:r>
            <a:r>
              <a:rPr lang="en-US" sz="1200" dirty="0">
                <a:latin typeface="+mj-lt"/>
                <a:cs typeface="+mj-lt"/>
              </a:rPr>
              <a:t> We respect the political beliefs of our professionals. Employees engaging in political and civic activities should do so in their personal capacity, without any association with their responsibilities at </a:t>
            </a:r>
            <a:r>
              <a:rPr lang="en-US" sz="1200" dirty="0" err="1">
                <a:latin typeface="+mj-lt"/>
                <a:cs typeface="+mj-lt"/>
              </a:rPr>
              <a:t>Savixx</a:t>
            </a:r>
            <a:r>
              <a:rPr lang="en-US" sz="1200" dirty="0">
                <a:latin typeface="+mj-lt"/>
                <a:cs typeface="+mj-lt"/>
              </a:rPr>
              <a:t>. These political activities should be carried out outside of work hours and premises and without the use of company resources. The dissemination of any political propaganda in our communication channels is prohibited.</a:t>
            </a:r>
          </a:p>
          <a:p>
            <a:pPr algn="just">
              <a:lnSpc>
                <a:spcPct val="80000"/>
              </a:lnSpc>
            </a:pPr>
            <a:endParaRPr lang="en-US" sz="1200" dirty="0">
              <a:latin typeface="+mj-lt"/>
              <a:cs typeface="+mj-lt"/>
            </a:endParaRPr>
          </a:p>
          <a:p>
            <a:pPr algn="just">
              <a:lnSpc>
                <a:spcPct val="80000"/>
              </a:lnSpc>
            </a:pPr>
            <a:r>
              <a:rPr lang="en-US" sz="1200" b="1" dirty="0">
                <a:latin typeface="+mj-lt"/>
                <a:cs typeface="+mj-lt"/>
              </a:rPr>
              <a:t>Anti-Corruption:</a:t>
            </a:r>
            <a:r>
              <a:rPr lang="en-US" sz="1200" dirty="0">
                <a:latin typeface="+mj-lt"/>
                <a:cs typeface="+mj-lt"/>
              </a:rPr>
              <a:t> We unequivocally condemn any activity that may constitute corruption under applicable law. Employees involved in corruption cases will be subject to disciplinary measures and dismissal for just cause. </a:t>
            </a:r>
            <a:r>
              <a:rPr lang="en-US" sz="1200" dirty="0" err="1">
                <a:latin typeface="+mj-lt"/>
                <a:cs typeface="+mj-lt"/>
              </a:rPr>
              <a:t>Savixx</a:t>
            </a:r>
            <a:r>
              <a:rPr lang="en-US" sz="1200" dirty="0">
                <a:latin typeface="+mj-lt"/>
                <a:cs typeface="+mj-lt"/>
              </a:rPr>
              <a:t> reserves the right to investigate any acts, whether suspicious or not, of corruption or harmful to the Public Administration and report such acts to the competent public authorities.</a:t>
            </a:r>
          </a:p>
          <a:p>
            <a:pPr algn="just">
              <a:lnSpc>
                <a:spcPct val="80000"/>
              </a:lnSpc>
            </a:pPr>
            <a:endParaRPr lang="en-US" sz="1200" dirty="0">
              <a:latin typeface="+mj-lt"/>
              <a:cs typeface="+mj-lt"/>
            </a:endParaRPr>
          </a:p>
          <a:p>
            <a:pPr algn="just">
              <a:lnSpc>
                <a:spcPct val="80000"/>
              </a:lnSpc>
            </a:pPr>
            <a:r>
              <a:rPr lang="en-US" sz="1200" dirty="0">
                <a:latin typeface="+mj-lt"/>
                <a:cs typeface="+mj-lt"/>
              </a:rPr>
              <a:t>Acts of corruption include those defined in the Penal Code, the Anti-Corruption Law (Law No. 12,846/2013), and other applicable regulations. This encompasses, among other actions, promising, offering, or donating, directly or indirectly, undue advantage to a public official, engaging in any fraudulent act in procurement processes with the government, etc.</a:t>
            </a:r>
          </a:p>
          <a:p>
            <a:pPr algn="just">
              <a:lnSpc>
                <a:spcPct val="80000"/>
              </a:lnSpc>
            </a:pPr>
            <a:endParaRPr lang="en-US" sz="1200" dirty="0">
              <a:latin typeface="+mj-lt"/>
              <a:cs typeface="+mj-lt"/>
            </a:endParaRPr>
          </a:p>
          <a:p>
            <a:pPr algn="just">
              <a:lnSpc>
                <a:spcPct val="80000"/>
              </a:lnSpc>
            </a:pPr>
            <a:r>
              <a:rPr lang="en-US" sz="1200" b="1" dirty="0">
                <a:latin typeface="+mj-lt"/>
                <a:cs typeface="+mj-lt"/>
              </a:rPr>
              <a:t>Internal Sales:</a:t>
            </a:r>
            <a:r>
              <a:rPr lang="en-US" sz="1200" dirty="0">
                <a:latin typeface="+mj-lt"/>
                <a:cs typeface="+mj-lt"/>
              </a:rPr>
              <a:t> Employees and service providers interested in making sales within the company may do so with prior authorization from their direct manager.</a:t>
            </a:r>
          </a:p>
        </p:txBody>
      </p:sp>
      <p:pic>
        <p:nvPicPr>
          <p:cNvPr id="22" name="Picture 21" descr="logo_savixx"/>
          <p:cNvPicPr>
            <a:picLocks noChangeAspect="1"/>
          </p:cNvPicPr>
          <p:nvPr/>
        </p:nvPicPr>
        <p:blipFill>
          <a:blip r:embed="rId4"/>
          <a:stretch>
            <a:fillRect/>
          </a:stretch>
        </p:blipFill>
        <p:spPr>
          <a:xfrm>
            <a:off x="1043305" y="483870"/>
            <a:ext cx="1168400" cy="712470"/>
          </a:xfrm>
          <a:prstGeom prst="rect">
            <a:avLst/>
          </a:prstGeom>
        </p:spPr>
      </p:pic>
      <p:sp>
        <p:nvSpPr>
          <p:cNvPr id="8" name="Text Box 7"/>
          <p:cNvSpPr txBox="1"/>
          <p:nvPr/>
        </p:nvSpPr>
        <p:spPr>
          <a:xfrm>
            <a:off x="2807970" y="579120"/>
            <a:ext cx="3248025" cy="521970"/>
          </a:xfrm>
          <a:prstGeom prst="rect">
            <a:avLst/>
          </a:prstGeom>
          <a:noFill/>
        </p:spPr>
        <p:txBody>
          <a:bodyPr wrap="square" rtlCol="0">
            <a:spAutoFit/>
          </a:bodyPr>
          <a:lstStyle/>
          <a:p>
            <a:pPr algn="r"/>
            <a:r>
              <a:rPr lang="pt-BR" altLang="en-US" dirty="0">
                <a:solidFill>
                  <a:srgbClr val="657071"/>
                </a:solidFill>
              </a:rPr>
              <a:t>CODE OF CONDUCT</a:t>
            </a:r>
          </a:p>
          <a:p>
            <a:pPr algn="r"/>
            <a:r>
              <a:rPr lang="pt-BR" altLang="en-US" sz="1000" dirty="0">
                <a:solidFill>
                  <a:srgbClr val="657071"/>
                </a:solidFill>
                <a:latin typeface="+mj-lt"/>
                <a:cs typeface="+mj-lt"/>
              </a:rPr>
              <a:t>April 2024</a:t>
            </a:r>
          </a:p>
        </p:txBody>
      </p:sp>
      <p:sp>
        <p:nvSpPr>
          <p:cNvPr id="5" name="Text Box 4"/>
          <p:cNvSpPr txBox="1"/>
          <p:nvPr/>
        </p:nvSpPr>
        <p:spPr>
          <a:xfrm>
            <a:off x="5357495" y="9174480"/>
            <a:ext cx="698500" cy="245110"/>
          </a:xfrm>
          <a:prstGeom prst="rect">
            <a:avLst/>
          </a:prstGeom>
          <a:noFill/>
        </p:spPr>
        <p:txBody>
          <a:bodyPr wrap="square" rtlCol="0">
            <a:spAutoFit/>
          </a:bodyPr>
          <a:lstStyle/>
          <a:p>
            <a:pPr algn="r"/>
            <a:r>
              <a:rPr lang="pt-BR" altLang="en-US" sz="1000" b="1" dirty="0">
                <a:solidFill>
                  <a:srgbClr val="636E6F"/>
                </a:solidFill>
                <a:latin typeface="+mj-lt"/>
                <a:cs typeface="+mj-lt"/>
              </a:rPr>
              <a:t>//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X2_SAVIXX"/>
          <p:cNvPicPr>
            <a:picLocks noChangeAspect="1"/>
          </p:cNvPicPr>
          <p:nvPr/>
        </p:nvPicPr>
        <p:blipFill>
          <a:blip r:embed="rId2">
            <a:alphaModFix amt="9000"/>
            <a:extLst>
              <a:ext uri="{96DAC541-7B7A-43D3-8B79-37D633B846F1}">
                <asvg:svgBlip xmlns:asvg="http://schemas.microsoft.com/office/drawing/2016/SVG/main" r:embed="rId3"/>
              </a:ext>
            </a:extLst>
          </a:blip>
          <a:srcRect t="57243" r="44694"/>
          <a:stretch>
            <a:fillRect/>
          </a:stretch>
        </p:blipFill>
        <p:spPr>
          <a:xfrm>
            <a:off x="1202055" y="-179070"/>
            <a:ext cx="5778500" cy="4531995"/>
          </a:xfrm>
          <a:prstGeom prst="rect">
            <a:avLst/>
          </a:prstGeom>
        </p:spPr>
      </p:pic>
      <p:sp>
        <p:nvSpPr>
          <p:cNvPr id="4" name="Text Box 3"/>
          <p:cNvSpPr txBox="1"/>
          <p:nvPr/>
        </p:nvSpPr>
        <p:spPr>
          <a:xfrm>
            <a:off x="1043305" y="1671320"/>
            <a:ext cx="5012690" cy="6124754"/>
          </a:xfrm>
          <a:prstGeom prst="rect">
            <a:avLst/>
          </a:prstGeom>
          <a:noFill/>
        </p:spPr>
        <p:txBody>
          <a:bodyPr wrap="square" rtlCol="0">
            <a:spAutoFit/>
          </a:bodyPr>
          <a:lstStyle/>
          <a:p>
            <a:pPr algn="ctr"/>
            <a:r>
              <a:rPr lang="en-US" sz="1600" b="1" dirty="0">
                <a:latin typeface="+mj-lt"/>
                <a:cs typeface="+mj-lt"/>
              </a:rPr>
              <a:t>OUR WAY OF OPERATING</a:t>
            </a:r>
          </a:p>
          <a:p>
            <a:pPr algn="ctr"/>
            <a:endParaRPr lang="en-US" sz="1600" b="1" dirty="0">
              <a:latin typeface="+mj-lt"/>
              <a:cs typeface="+mj-lt"/>
            </a:endParaRPr>
          </a:p>
          <a:p>
            <a:pPr algn="just"/>
            <a:r>
              <a:rPr lang="en-US" sz="1200" b="1" dirty="0">
                <a:latin typeface="+mj-lt"/>
                <a:cs typeface="+mj-lt"/>
              </a:rPr>
              <a:t>WITH OUR CUSTOMERS</a:t>
            </a:r>
          </a:p>
          <a:p>
            <a:pPr algn="just"/>
            <a:r>
              <a:rPr lang="en-US" sz="1200" dirty="0">
                <a:latin typeface="+mj-lt"/>
                <a:cs typeface="+mj-lt"/>
              </a:rPr>
              <a:t>Our company is committed to:</a:t>
            </a:r>
          </a:p>
          <a:p>
            <a:pPr algn="just"/>
            <a:endParaRPr lang="en-US" sz="1200" dirty="0">
              <a:latin typeface="+mj-lt"/>
              <a:cs typeface="+mj-lt"/>
            </a:endParaRPr>
          </a:p>
          <a:p>
            <a:pPr algn="just"/>
            <a:r>
              <a:rPr lang="en-US" sz="1200" b="1" dirty="0">
                <a:latin typeface="+mj-lt"/>
                <a:cs typeface="+mj-lt"/>
              </a:rPr>
              <a:t>Standard of Excellence: </a:t>
            </a:r>
            <a:r>
              <a:rPr lang="en-US" sz="1200" dirty="0">
                <a:latin typeface="+mj-lt"/>
                <a:cs typeface="+mj-lt"/>
              </a:rPr>
              <a:t>The relationships we forge with our customers must embody our values and strive for excellence. We should consistently provide comprehensive information and guide customers on the products and services we offer. </a:t>
            </a:r>
          </a:p>
          <a:p>
            <a:pPr algn="just"/>
            <a:endParaRPr lang="en-US" sz="1200" dirty="0">
              <a:latin typeface="+mj-lt"/>
              <a:cs typeface="+mj-lt"/>
            </a:endParaRPr>
          </a:p>
          <a:p>
            <a:pPr algn="just"/>
            <a:r>
              <a:rPr lang="en-US" sz="1200" dirty="0">
                <a:latin typeface="+mj-lt"/>
                <a:cs typeface="+mj-lt"/>
              </a:rPr>
              <a:t>Activities and business dealings that could potentially harm our image and principles, or pose a risk to the organization, should be ceased. Our conduct in customer relations should adhere to local and international laws and practices.</a:t>
            </a:r>
          </a:p>
          <a:p>
            <a:pPr algn="just"/>
            <a:endParaRPr lang="en-US" sz="1200" dirty="0">
              <a:latin typeface="+mj-lt"/>
              <a:cs typeface="+mj-lt"/>
            </a:endParaRPr>
          </a:p>
          <a:p>
            <a:pPr algn="just"/>
            <a:r>
              <a:rPr lang="en-US" sz="1200" b="1" dirty="0">
                <a:latin typeface="+mj-lt"/>
                <a:cs typeface="+mj-lt"/>
              </a:rPr>
              <a:t>Customer Service:</a:t>
            </a:r>
            <a:r>
              <a:rPr lang="en-US" sz="1200" dirty="0">
                <a:latin typeface="+mj-lt"/>
                <a:cs typeface="+mj-lt"/>
              </a:rPr>
              <a:t> Our commitment to customer service is founded on mutual respect for contracts, deadlines, and negotiated terms. Additionally, we prioritize maintaining confidentiality regarding values and business strategies shared with us.</a:t>
            </a:r>
          </a:p>
          <a:p>
            <a:pPr algn="just"/>
            <a:endParaRPr lang="en-US" sz="1200" dirty="0">
              <a:latin typeface="+mj-lt"/>
              <a:cs typeface="+mj-lt"/>
            </a:endParaRPr>
          </a:p>
          <a:p>
            <a:pPr algn="just"/>
            <a:r>
              <a:rPr lang="en-US" sz="1200" b="1" dirty="0">
                <a:latin typeface="+mj-lt"/>
                <a:cs typeface="+mj-lt"/>
              </a:rPr>
              <a:t>Customer Orders:</a:t>
            </a:r>
            <a:r>
              <a:rPr lang="en-US" sz="1200" dirty="0">
                <a:latin typeface="+mj-lt"/>
                <a:cs typeface="+mj-lt"/>
              </a:rPr>
              <a:t> We consider and align customer demands with our resources, deadlines, local laws, and this Code of Conduct. We strive to meet the objectives and deadlines agreed upon between parties.</a:t>
            </a:r>
          </a:p>
          <a:p>
            <a:pPr algn="just"/>
            <a:endParaRPr lang="en-US" sz="1200" dirty="0">
              <a:latin typeface="+mj-lt"/>
              <a:cs typeface="+mj-lt"/>
            </a:endParaRPr>
          </a:p>
          <a:p>
            <a:pPr algn="just"/>
            <a:r>
              <a:rPr lang="en-US" sz="1200" b="1" dirty="0">
                <a:latin typeface="+mj-lt"/>
                <a:cs typeface="+mj-lt"/>
              </a:rPr>
              <a:t>Customer Interaction:</a:t>
            </a:r>
            <a:r>
              <a:rPr lang="en-US" sz="1200" dirty="0">
                <a:latin typeface="+mj-lt"/>
                <a:cs typeface="+mj-lt"/>
              </a:rPr>
              <a:t> Our employees are expected to avoid taking advantage of customer relationships, engaging in abuse of power, verbal aggression, false statements, or unfair business practices.</a:t>
            </a:r>
          </a:p>
          <a:p>
            <a:pPr algn="just"/>
            <a:endParaRPr lang="en-US" sz="1200" dirty="0">
              <a:latin typeface="+mj-lt"/>
              <a:cs typeface="+mj-lt"/>
            </a:endParaRPr>
          </a:p>
          <a:p>
            <a:pPr algn="just"/>
            <a:r>
              <a:rPr lang="en-US" sz="1200" b="1" dirty="0">
                <a:latin typeface="+mj-lt"/>
                <a:cs typeface="+mj-lt"/>
              </a:rPr>
              <a:t>Business Opportunities: </a:t>
            </a:r>
            <a:r>
              <a:rPr lang="en-US" sz="1200" dirty="0">
                <a:latin typeface="+mj-lt"/>
                <a:cs typeface="+mj-lt"/>
              </a:rPr>
              <a:t>We strictly prohibit making improper payments, offering gifts, or providing advantages to individuals or companies to facilitate, influence, or enable the sale of services. This prohibition applies to private clients or members of the Public Administration, both domestic and foreign, at all levels.</a:t>
            </a:r>
          </a:p>
        </p:txBody>
      </p:sp>
      <p:pic>
        <p:nvPicPr>
          <p:cNvPr id="22" name="Picture 21" descr="logo_savixx"/>
          <p:cNvPicPr>
            <a:picLocks noChangeAspect="1"/>
          </p:cNvPicPr>
          <p:nvPr/>
        </p:nvPicPr>
        <p:blipFill>
          <a:blip r:embed="rId4"/>
          <a:stretch>
            <a:fillRect/>
          </a:stretch>
        </p:blipFill>
        <p:spPr>
          <a:xfrm>
            <a:off x="1043305" y="483870"/>
            <a:ext cx="1168400" cy="712470"/>
          </a:xfrm>
          <a:prstGeom prst="rect">
            <a:avLst/>
          </a:prstGeom>
        </p:spPr>
      </p:pic>
      <p:sp>
        <p:nvSpPr>
          <p:cNvPr id="8" name="Text Box 7"/>
          <p:cNvSpPr txBox="1"/>
          <p:nvPr/>
        </p:nvSpPr>
        <p:spPr>
          <a:xfrm>
            <a:off x="2807970" y="579120"/>
            <a:ext cx="3248025" cy="521970"/>
          </a:xfrm>
          <a:prstGeom prst="rect">
            <a:avLst/>
          </a:prstGeom>
          <a:noFill/>
        </p:spPr>
        <p:txBody>
          <a:bodyPr wrap="square" rtlCol="0">
            <a:spAutoFit/>
          </a:bodyPr>
          <a:lstStyle/>
          <a:p>
            <a:pPr algn="r"/>
            <a:r>
              <a:rPr lang="pt-BR" altLang="en-US" dirty="0">
                <a:solidFill>
                  <a:srgbClr val="657071"/>
                </a:solidFill>
              </a:rPr>
              <a:t>CODE OF CONDUCT</a:t>
            </a:r>
          </a:p>
          <a:p>
            <a:pPr algn="r"/>
            <a:r>
              <a:rPr lang="pt-BR" altLang="en-US" sz="1000" dirty="0">
                <a:solidFill>
                  <a:srgbClr val="657071"/>
                </a:solidFill>
                <a:latin typeface="+mj-lt"/>
                <a:cs typeface="+mj-lt"/>
              </a:rPr>
              <a:t>April 2024</a:t>
            </a:r>
          </a:p>
        </p:txBody>
      </p:sp>
      <p:sp>
        <p:nvSpPr>
          <p:cNvPr id="5" name="Text Box 4"/>
          <p:cNvSpPr txBox="1"/>
          <p:nvPr/>
        </p:nvSpPr>
        <p:spPr>
          <a:xfrm>
            <a:off x="5357495" y="9174480"/>
            <a:ext cx="698500" cy="245110"/>
          </a:xfrm>
          <a:prstGeom prst="rect">
            <a:avLst/>
          </a:prstGeom>
          <a:noFill/>
        </p:spPr>
        <p:txBody>
          <a:bodyPr wrap="square" rtlCol="0">
            <a:spAutoFit/>
          </a:bodyPr>
          <a:lstStyle/>
          <a:p>
            <a:pPr algn="r"/>
            <a:r>
              <a:rPr lang="pt-BR" altLang="en-US" sz="1000" b="1" dirty="0">
                <a:solidFill>
                  <a:srgbClr val="636E6F"/>
                </a:solidFill>
                <a:latin typeface="+mj-lt"/>
                <a:cs typeface="+mj-lt"/>
              </a:rPr>
              <a:t>// 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X2_SAVIXX"/>
          <p:cNvPicPr>
            <a:picLocks noChangeAspect="1"/>
          </p:cNvPicPr>
          <p:nvPr/>
        </p:nvPicPr>
        <p:blipFill>
          <a:blip r:embed="rId2">
            <a:alphaModFix amt="9000"/>
            <a:extLst>
              <a:ext uri="{96DAC541-7B7A-43D3-8B79-37D633B846F1}">
                <asvg:svgBlip xmlns:asvg="http://schemas.microsoft.com/office/drawing/2016/SVG/main" r:embed="rId3"/>
              </a:ext>
            </a:extLst>
          </a:blip>
          <a:srcRect t="57243" r="44694"/>
          <a:stretch>
            <a:fillRect/>
          </a:stretch>
        </p:blipFill>
        <p:spPr>
          <a:xfrm>
            <a:off x="1202055" y="-179070"/>
            <a:ext cx="5778500" cy="4531995"/>
          </a:xfrm>
          <a:prstGeom prst="rect">
            <a:avLst/>
          </a:prstGeom>
        </p:spPr>
      </p:pic>
      <p:sp>
        <p:nvSpPr>
          <p:cNvPr id="4" name="Text Box 3"/>
          <p:cNvSpPr txBox="1"/>
          <p:nvPr/>
        </p:nvSpPr>
        <p:spPr>
          <a:xfrm>
            <a:off x="1043305" y="1671320"/>
            <a:ext cx="5012690" cy="6518708"/>
          </a:xfrm>
          <a:prstGeom prst="rect">
            <a:avLst/>
          </a:prstGeom>
          <a:noFill/>
        </p:spPr>
        <p:txBody>
          <a:bodyPr wrap="square" rtlCol="0">
            <a:spAutoFit/>
          </a:bodyPr>
          <a:lstStyle/>
          <a:p>
            <a:pPr algn="ctr">
              <a:lnSpc>
                <a:spcPct val="90000"/>
              </a:lnSpc>
            </a:pPr>
            <a:r>
              <a:rPr lang="en-US" sz="1600" b="1" dirty="0">
                <a:latin typeface="+mj-lt"/>
                <a:cs typeface="+mj-lt"/>
              </a:rPr>
              <a:t>OUR WAY OF OPERATING</a:t>
            </a:r>
          </a:p>
          <a:p>
            <a:pPr algn="ctr">
              <a:lnSpc>
                <a:spcPct val="90000"/>
              </a:lnSpc>
            </a:pPr>
            <a:endParaRPr lang="en-US" sz="1600" b="1" dirty="0">
              <a:latin typeface="+mj-lt"/>
              <a:cs typeface="+mj-lt"/>
            </a:endParaRPr>
          </a:p>
          <a:p>
            <a:pPr algn="just">
              <a:lnSpc>
                <a:spcPct val="90000"/>
              </a:lnSpc>
            </a:pPr>
            <a:r>
              <a:rPr lang="en-US" sz="1200" b="1" dirty="0">
                <a:latin typeface="+mj-lt"/>
                <a:cs typeface="+mj-lt"/>
              </a:rPr>
              <a:t>WITH PARTNERS</a:t>
            </a:r>
          </a:p>
          <a:p>
            <a:pPr algn="just">
              <a:lnSpc>
                <a:spcPct val="90000"/>
              </a:lnSpc>
            </a:pPr>
            <a:endParaRPr lang="en-US" sz="1200" b="1" dirty="0">
              <a:latin typeface="+mj-lt"/>
              <a:cs typeface="+mj-lt"/>
            </a:endParaRPr>
          </a:p>
          <a:p>
            <a:pPr algn="just">
              <a:lnSpc>
                <a:spcPct val="90000"/>
              </a:lnSpc>
            </a:pPr>
            <a:r>
              <a:rPr lang="en-US" sz="1200" b="1" dirty="0">
                <a:latin typeface="+mj-lt"/>
                <a:cs typeface="+mj-lt"/>
              </a:rPr>
              <a:t>Conflicting Activities:</a:t>
            </a:r>
            <a:r>
              <a:rPr lang="en-US" sz="1200" dirty="0">
                <a:latin typeface="+mj-lt"/>
                <a:cs typeface="+mj-lt"/>
              </a:rPr>
              <a:t> It's strictly prohibited to engage in business dealings or make decisions that, according to </a:t>
            </a:r>
            <a:r>
              <a:rPr lang="en-US" sz="1200" dirty="0" err="1">
                <a:latin typeface="+mj-lt"/>
                <a:cs typeface="+mj-lt"/>
              </a:rPr>
              <a:t>Savixx's</a:t>
            </a:r>
            <a:r>
              <a:rPr lang="en-US" sz="1200" dirty="0">
                <a:latin typeface="+mj-lt"/>
                <a:cs typeface="+mj-lt"/>
              </a:rPr>
              <a:t> judgment, may pose potential conflicts of interest. Our employees shouldn't establish or maintain commercial ties with companies whose contracting falls under their direct responsibility, or which, for other reasons, might present a conflict of interest. If an employee is uncertain whether their actions constitute a conflict of interest, they should consult their manager, who will decide in line with the principles outlined in this Code. If such relationships are maintained by managers or directors, they must be disclosed to shareholders.</a:t>
            </a:r>
          </a:p>
          <a:p>
            <a:pPr algn="just">
              <a:lnSpc>
                <a:spcPct val="90000"/>
              </a:lnSpc>
            </a:pPr>
            <a:endParaRPr lang="en-US" sz="1200" dirty="0">
              <a:latin typeface="+mj-lt"/>
              <a:cs typeface="+mj-lt"/>
            </a:endParaRPr>
          </a:p>
          <a:p>
            <a:pPr algn="just">
              <a:lnSpc>
                <a:spcPct val="90000"/>
              </a:lnSpc>
            </a:pPr>
            <a:r>
              <a:rPr lang="en-US" sz="1200" b="1" dirty="0">
                <a:latin typeface="+mj-lt"/>
                <a:cs typeface="+mj-lt"/>
              </a:rPr>
              <a:t>Gifts and Benefits:</a:t>
            </a:r>
            <a:r>
              <a:rPr lang="en-US" sz="1200" dirty="0">
                <a:latin typeface="+mj-lt"/>
                <a:cs typeface="+mj-lt"/>
              </a:rPr>
              <a:t> Corporate gifts as acts of courtesy, not aimed at gaining advantages or influencing negotiations, may be accepted and offered by </a:t>
            </a:r>
            <a:r>
              <a:rPr lang="en-US" sz="1200" dirty="0" err="1">
                <a:latin typeface="+mj-lt"/>
                <a:cs typeface="+mj-lt"/>
              </a:rPr>
              <a:t>Savixx</a:t>
            </a:r>
            <a:r>
              <a:rPr lang="en-US" sz="1200" dirty="0">
                <a:latin typeface="+mj-lt"/>
                <a:cs typeface="+mj-lt"/>
              </a:rPr>
              <a:t>. Employees shouldn't accept gifts on their behalf or on behalf of the company without prior notice to their immediate supervisor. Moreover, employees shouldn't accept gifts or benefits intended to influence or facilitate business transactions with the expectation of receiving undue privileges. Accepting cash gifts is strictly prohibited.</a:t>
            </a:r>
          </a:p>
          <a:p>
            <a:pPr algn="just">
              <a:lnSpc>
                <a:spcPct val="90000"/>
              </a:lnSpc>
            </a:pPr>
            <a:endParaRPr lang="en-US" sz="1200" dirty="0">
              <a:latin typeface="+mj-lt"/>
              <a:cs typeface="+mj-lt"/>
            </a:endParaRPr>
          </a:p>
          <a:p>
            <a:pPr algn="just">
              <a:lnSpc>
                <a:spcPct val="90000"/>
              </a:lnSpc>
            </a:pPr>
            <a:r>
              <a:rPr lang="en-US" sz="1200" b="1" dirty="0">
                <a:latin typeface="+mj-lt"/>
                <a:cs typeface="+mj-lt"/>
              </a:rPr>
              <a:t>Return of Gifts:</a:t>
            </a:r>
            <a:r>
              <a:rPr lang="en-US" sz="1200" dirty="0">
                <a:latin typeface="+mj-lt"/>
                <a:cs typeface="+mj-lt"/>
              </a:rPr>
              <a:t> Gifts or tokens received in contravention of the conditions set forth in this Code should be returned to management, and the Compliance department will determine their disposition.</a:t>
            </a:r>
          </a:p>
          <a:p>
            <a:pPr algn="just">
              <a:lnSpc>
                <a:spcPct val="90000"/>
              </a:lnSpc>
            </a:pPr>
            <a:endParaRPr lang="en-US" sz="1200" dirty="0">
              <a:latin typeface="+mj-lt"/>
              <a:cs typeface="+mj-lt"/>
            </a:endParaRPr>
          </a:p>
          <a:p>
            <a:pPr algn="just">
              <a:lnSpc>
                <a:spcPct val="90000"/>
              </a:lnSpc>
            </a:pPr>
            <a:r>
              <a:rPr lang="en-US" sz="1200" b="1" dirty="0">
                <a:latin typeface="+mj-lt"/>
                <a:cs typeface="+mj-lt"/>
              </a:rPr>
              <a:t>Ownership Relationships:</a:t>
            </a:r>
            <a:r>
              <a:rPr lang="en-US" sz="1200" dirty="0">
                <a:latin typeface="+mj-lt"/>
                <a:cs typeface="+mj-lt"/>
              </a:rPr>
              <a:t> Hiring suppliers who have relatives or family members of the employee directly or indirectly responsible for such procurement among their partners or managers is not allowed.</a:t>
            </a:r>
          </a:p>
          <a:p>
            <a:pPr algn="just">
              <a:lnSpc>
                <a:spcPct val="90000"/>
              </a:lnSpc>
            </a:pPr>
            <a:endParaRPr lang="en-US" sz="1200" dirty="0">
              <a:latin typeface="+mj-lt"/>
              <a:cs typeface="+mj-lt"/>
            </a:endParaRPr>
          </a:p>
          <a:p>
            <a:pPr algn="just">
              <a:lnSpc>
                <a:spcPct val="90000"/>
              </a:lnSpc>
            </a:pPr>
            <a:r>
              <a:rPr lang="en-US" sz="1200" b="1" dirty="0">
                <a:latin typeface="+mj-lt"/>
                <a:cs typeface="+mj-lt"/>
              </a:rPr>
              <a:t>Respect for Contractors:</a:t>
            </a:r>
            <a:r>
              <a:rPr lang="en-US" sz="1200" dirty="0">
                <a:latin typeface="+mj-lt"/>
                <a:cs typeface="+mj-lt"/>
              </a:rPr>
              <a:t> When dealing with partners and contractors, respect and integrity must be upheld in the interest of </a:t>
            </a:r>
            <a:r>
              <a:rPr lang="en-US" sz="1200" dirty="0" err="1">
                <a:latin typeface="+mj-lt"/>
                <a:cs typeface="+mj-lt"/>
              </a:rPr>
              <a:t>Savixx's</a:t>
            </a:r>
            <a:r>
              <a:rPr lang="en-US" sz="1200" dirty="0">
                <a:latin typeface="+mj-lt"/>
                <a:cs typeface="+mj-lt"/>
              </a:rPr>
              <a:t> reputation. Suppliers should be evaluated based on clear and equitable criteria, and all decisions should be supported by technical and economic considerations.</a:t>
            </a:r>
          </a:p>
          <a:p>
            <a:pPr algn="just">
              <a:lnSpc>
                <a:spcPct val="90000"/>
              </a:lnSpc>
            </a:pPr>
            <a:endParaRPr lang="en-US" sz="1200" dirty="0">
              <a:latin typeface="+mj-lt"/>
              <a:cs typeface="+mj-lt"/>
            </a:endParaRPr>
          </a:p>
          <a:p>
            <a:pPr algn="just">
              <a:lnSpc>
                <a:spcPct val="90000"/>
              </a:lnSpc>
            </a:pPr>
            <a:r>
              <a:rPr lang="en-US" sz="1200" b="1" dirty="0">
                <a:latin typeface="+mj-lt"/>
                <a:cs typeface="+mj-lt"/>
              </a:rPr>
              <a:t>Supplier Contracts:</a:t>
            </a:r>
            <a:r>
              <a:rPr lang="en-US" sz="1200" dirty="0">
                <a:latin typeface="+mj-lt"/>
                <a:cs typeface="+mj-lt"/>
              </a:rPr>
              <a:t> Suppliers, service providers, and partners can only engage in activities upon the existence of a contract signed by individuals authorized to execute such agreements.</a:t>
            </a:r>
          </a:p>
        </p:txBody>
      </p:sp>
      <p:pic>
        <p:nvPicPr>
          <p:cNvPr id="22" name="Picture 21" descr="logo_savixx"/>
          <p:cNvPicPr>
            <a:picLocks noChangeAspect="1"/>
          </p:cNvPicPr>
          <p:nvPr/>
        </p:nvPicPr>
        <p:blipFill>
          <a:blip r:embed="rId4"/>
          <a:stretch>
            <a:fillRect/>
          </a:stretch>
        </p:blipFill>
        <p:spPr>
          <a:xfrm>
            <a:off x="1043305" y="483870"/>
            <a:ext cx="1168400" cy="712470"/>
          </a:xfrm>
          <a:prstGeom prst="rect">
            <a:avLst/>
          </a:prstGeom>
        </p:spPr>
      </p:pic>
      <p:sp>
        <p:nvSpPr>
          <p:cNvPr id="8" name="Text Box 7"/>
          <p:cNvSpPr txBox="1"/>
          <p:nvPr/>
        </p:nvSpPr>
        <p:spPr>
          <a:xfrm>
            <a:off x="2807970" y="579120"/>
            <a:ext cx="3248025" cy="521970"/>
          </a:xfrm>
          <a:prstGeom prst="rect">
            <a:avLst/>
          </a:prstGeom>
          <a:noFill/>
        </p:spPr>
        <p:txBody>
          <a:bodyPr wrap="square" rtlCol="0">
            <a:spAutoFit/>
          </a:bodyPr>
          <a:lstStyle/>
          <a:p>
            <a:pPr algn="r"/>
            <a:r>
              <a:rPr lang="pt-BR" altLang="en-US" dirty="0">
                <a:solidFill>
                  <a:srgbClr val="657071"/>
                </a:solidFill>
              </a:rPr>
              <a:t>CODE OF CONDUCT</a:t>
            </a:r>
          </a:p>
          <a:p>
            <a:pPr algn="r"/>
            <a:r>
              <a:rPr lang="pt-BR" altLang="en-US" sz="1000" dirty="0">
                <a:solidFill>
                  <a:srgbClr val="657071"/>
                </a:solidFill>
                <a:latin typeface="+mj-lt"/>
                <a:cs typeface="+mj-lt"/>
              </a:rPr>
              <a:t>April 2024</a:t>
            </a:r>
          </a:p>
        </p:txBody>
      </p:sp>
      <p:sp>
        <p:nvSpPr>
          <p:cNvPr id="5" name="Text Box 4"/>
          <p:cNvSpPr txBox="1"/>
          <p:nvPr/>
        </p:nvSpPr>
        <p:spPr>
          <a:xfrm>
            <a:off x="5357495" y="9174480"/>
            <a:ext cx="698500" cy="245110"/>
          </a:xfrm>
          <a:prstGeom prst="rect">
            <a:avLst/>
          </a:prstGeom>
          <a:noFill/>
        </p:spPr>
        <p:txBody>
          <a:bodyPr wrap="square" rtlCol="0">
            <a:spAutoFit/>
          </a:bodyPr>
          <a:lstStyle/>
          <a:p>
            <a:pPr algn="r"/>
            <a:r>
              <a:rPr lang="pt-BR" altLang="en-US" sz="1000" b="1" dirty="0">
                <a:solidFill>
                  <a:srgbClr val="636E6F"/>
                </a:solidFill>
                <a:latin typeface="+mj-lt"/>
                <a:cs typeface="+mj-lt"/>
              </a:rPr>
              <a:t>// 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X2_SAVIXX"/>
          <p:cNvPicPr>
            <a:picLocks noChangeAspect="1"/>
          </p:cNvPicPr>
          <p:nvPr/>
        </p:nvPicPr>
        <p:blipFill>
          <a:blip r:embed="rId2">
            <a:alphaModFix amt="9000"/>
            <a:extLst>
              <a:ext uri="{96DAC541-7B7A-43D3-8B79-37D633B846F1}">
                <asvg:svgBlip xmlns:asvg="http://schemas.microsoft.com/office/drawing/2016/SVG/main" r:embed="rId3"/>
              </a:ext>
            </a:extLst>
          </a:blip>
          <a:srcRect t="57243" r="44694"/>
          <a:stretch>
            <a:fillRect/>
          </a:stretch>
        </p:blipFill>
        <p:spPr>
          <a:xfrm>
            <a:off x="1202055" y="-179070"/>
            <a:ext cx="5778500" cy="4531995"/>
          </a:xfrm>
          <a:prstGeom prst="rect">
            <a:avLst/>
          </a:prstGeom>
        </p:spPr>
      </p:pic>
      <p:sp>
        <p:nvSpPr>
          <p:cNvPr id="4" name="Text Box 3"/>
          <p:cNvSpPr txBox="1"/>
          <p:nvPr/>
        </p:nvSpPr>
        <p:spPr>
          <a:xfrm>
            <a:off x="1043305" y="1671320"/>
            <a:ext cx="5012690" cy="4278094"/>
          </a:xfrm>
          <a:prstGeom prst="rect">
            <a:avLst/>
          </a:prstGeom>
          <a:noFill/>
        </p:spPr>
        <p:txBody>
          <a:bodyPr wrap="square" rtlCol="0">
            <a:spAutoFit/>
          </a:bodyPr>
          <a:lstStyle/>
          <a:p>
            <a:pPr algn="ctr"/>
            <a:r>
              <a:rPr lang="en-US" sz="1600" b="1" dirty="0">
                <a:latin typeface="+mj-lt"/>
                <a:cs typeface="+mj-lt"/>
              </a:rPr>
              <a:t>OUR WAY OF OPERATING</a:t>
            </a:r>
          </a:p>
          <a:p>
            <a:pPr algn="ctr"/>
            <a:endParaRPr lang="en-US" sz="1600" b="1" dirty="0">
              <a:latin typeface="+mj-lt"/>
              <a:cs typeface="+mj-lt"/>
            </a:endParaRPr>
          </a:p>
          <a:p>
            <a:pPr algn="just"/>
            <a:r>
              <a:rPr lang="en-US" sz="1200" b="1" dirty="0">
                <a:latin typeface="+mj-lt"/>
                <a:cs typeface="+mj-lt"/>
              </a:rPr>
              <a:t>ADHERENCE TO THE CODE OF CONDUCT:</a:t>
            </a:r>
          </a:p>
          <a:p>
            <a:pPr algn="just"/>
            <a:endParaRPr lang="en-US" sz="1200" b="1" dirty="0">
              <a:latin typeface="+mj-lt"/>
              <a:cs typeface="+mj-lt"/>
            </a:endParaRPr>
          </a:p>
          <a:p>
            <a:pPr algn="just"/>
            <a:r>
              <a:rPr lang="en-US" sz="1200" dirty="0">
                <a:latin typeface="+mj-lt"/>
                <a:cs typeface="+mj-lt"/>
              </a:rPr>
              <a:t>Suppliers, service providers, and partners must be familiar with the principles outlined in this Code.</a:t>
            </a:r>
          </a:p>
          <a:p>
            <a:pPr algn="just"/>
            <a:endParaRPr lang="en-US" sz="1200" dirty="0">
              <a:latin typeface="+mj-lt"/>
              <a:cs typeface="+mj-lt"/>
            </a:endParaRPr>
          </a:p>
          <a:p>
            <a:pPr algn="just"/>
            <a:r>
              <a:rPr lang="en-US" sz="1200" dirty="0">
                <a:latin typeface="+mj-lt"/>
                <a:cs typeface="+mj-lt"/>
              </a:rPr>
              <a:t>Any action or behavior in violation of the provisions of this Code may lead to contract termination. Additionally, suppliers must comply with legal requirements and adhere to applicable anti-corruption legislation.</a:t>
            </a:r>
          </a:p>
          <a:p>
            <a:pPr algn="just"/>
            <a:endParaRPr lang="en-US" sz="1200" dirty="0">
              <a:latin typeface="+mj-lt"/>
              <a:cs typeface="+mj-lt"/>
            </a:endParaRPr>
          </a:p>
          <a:p>
            <a:pPr algn="just"/>
            <a:r>
              <a:rPr lang="en-US" sz="1200" dirty="0">
                <a:latin typeface="+mj-lt"/>
                <a:cs typeface="+mj-lt"/>
              </a:rPr>
              <a:t>These provisions must be reflected in contracts entered into with third parties, and this Code of Conduct shall be a mandatory part of any and all contracts entered into by the Company.</a:t>
            </a:r>
          </a:p>
          <a:p>
            <a:pPr algn="just"/>
            <a:endParaRPr lang="en-US" sz="1200" dirty="0">
              <a:latin typeface="+mj-lt"/>
              <a:cs typeface="+mj-lt"/>
            </a:endParaRPr>
          </a:p>
          <a:p>
            <a:pPr algn="just"/>
            <a:r>
              <a:rPr lang="en-US" sz="1200" b="1" dirty="0">
                <a:latin typeface="+mj-lt"/>
                <a:cs typeface="+mj-lt"/>
              </a:rPr>
              <a:t>Confidentiality:</a:t>
            </a:r>
            <a:r>
              <a:rPr lang="en-US" sz="1200" dirty="0">
                <a:latin typeface="+mj-lt"/>
                <a:cs typeface="+mj-lt"/>
              </a:rPr>
              <a:t> Contracts with suppliers or partners should include provisions regarding the confidentiality of customer and/or Company information, as well as provisions on privacy and personal data protection, in accordance with LGPD rules (General Data Protection Law, No. 13,709/2018).</a:t>
            </a:r>
          </a:p>
          <a:p>
            <a:pPr algn="just"/>
            <a:endParaRPr lang="en-US" sz="1200" dirty="0">
              <a:latin typeface="+mj-lt"/>
              <a:cs typeface="+mj-lt"/>
            </a:endParaRPr>
          </a:p>
          <a:p>
            <a:pPr algn="just"/>
            <a:r>
              <a:rPr lang="en-US" sz="1200" b="1" dirty="0">
                <a:latin typeface="+mj-lt"/>
                <a:cs typeface="+mj-lt"/>
              </a:rPr>
              <a:t>Political Activity:</a:t>
            </a:r>
            <a:r>
              <a:rPr lang="en-US" sz="1200" dirty="0">
                <a:latin typeface="+mj-lt"/>
                <a:cs typeface="+mj-lt"/>
              </a:rPr>
              <a:t> The rules regarding political activity designated for employees also apply to partners in the performance of their activities on </a:t>
            </a:r>
            <a:r>
              <a:rPr lang="en-US" sz="1200" dirty="0" err="1">
                <a:latin typeface="+mj-lt"/>
                <a:cs typeface="+mj-lt"/>
              </a:rPr>
              <a:t>Savixx</a:t>
            </a:r>
            <a:r>
              <a:rPr lang="en-US" sz="1200" dirty="0">
                <a:latin typeface="+mj-lt"/>
                <a:cs typeface="+mj-lt"/>
              </a:rPr>
              <a:t> premises.</a:t>
            </a:r>
          </a:p>
        </p:txBody>
      </p:sp>
      <p:pic>
        <p:nvPicPr>
          <p:cNvPr id="22" name="Picture 21" descr="logo_savixx"/>
          <p:cNvPicPr>
            <a:picLocks noChangeAspect="1"/>
          </p:cNvPicPr>
          <p:nvPr/>
        </p:nvPicPr>
        <p:blipFill>
          <a:blip r:embed="rId4"/>
          <a:stretch>
            <a:fillRect/>
          </a:stretch>
        </p:blipFill>
        <p:spPr>
          <a:xfrm>
            <a:off x="1043305" y="483870"/>
            <a:ext cx="1168400" cy="712470"/>
          </a:xfrm>
          <a:prstGeom prst="rect">
            <a:avLst/>
          </a:prstGeom>
        </p:spPr>
      </p:pic>
      <p:sp>
        <p:nvSpPr>
          <p:cNvPr id="8" name="Text Box 7"/>
          <p:cNvSpPr txBox="1"/>
          <p:nvPr/>
        </p:nvSpPr>
        <p:spPr>
          <a:xfrm>
            <a:off x="2807970" y="579120"/>
            <a:ext cx="3248025" cy="521970"/>
          </a:xfrm>
          <a:prstGeom prst="rect">
            <a:avLst/>
          </a:prstGeom>
          <a:noFill/>
        </p:spPr>
        <p:txBody>
          <a:bodyPr wrap="square" rtlCol="0">
            <a:spAutoFit/>
          </a:bodyPr>
          <a:lstStyle/>
          <a:p>
            <a:pPr algn="r"/>
            <a:r>
              <a:rPr lang="pt-BR" altLang="en-US" dirty="0">
                <a:solidFill>
                  <a:srgbClr val="657071"/>
                </a:solidFill>
              </a:rPr>
              <a:t>CODE OF CONDUCT</a:t>
            </a:r>
          </a:p>
          <a:p>
            <a:pPr algn="r"/>
            <a:r>
              <a:rPr lang="pt-BR" altLang="en-US" sz="1000" dirty="0">
                <a:solidFill>
                  <a:srgbClr val="657071"/>
                </a:solidFill>
                <a:latin typeface="+mj-lt"/>
                <a:cs typeface="+mj-lt"/>
              </a:rPr>
              <a:t>April 2024</a:t>
            </a:r>
          </a:p>
        </p:txBody>
      </p:sp>
      <p:sp>
        <p:nvSpPr>
          <p:cNvPr id="5" name="Text Box 4"/>
          <p:cNvSpPr txBox="1"/>
          <p:nvPr/>
        </p:nvSpPr>
        <p:spPr>
          <a:xfrm>
            <a:off x="5357495" y="9174480"/>
            <a:ext cx="698500" cy="245110"/>
          </a:xfrm>
          <a:prstGeom prst="rect">
            <a:avLst/>
          </a:prstGeom>
          <a:noFill/>
        </p:spPr>
        <p:txBody>
          <a:bodyPr wrap="square" rtlCol="0">
            <a:spAutoFit/>
          </a:bodyPr>
          <a:lstStyle/>
          <a:p>
            <a:pPr algn="r"/>
            <a:r>
              <a:rPr lang="pt-BR" altLang="en-US" sz="1000" b="1" dirty="0">
                <a:solidFill>
                  <a:srgbClr val="636E6F"/>
                </a:solidFill>
                <a:latin typeface="+mj-lt"/>
                <a:cs typeface="+mj-lt"/>
              </a:rPr>
              <a:t>// 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X2_SAVIXX"/>
          <p:cNvPicPr>
            <a:picLocks noChangeAspect="1"/>
          </p:cNvPicPr>
          <p:nvPr/>
        </p:nvPicPr>
        <p:blipFill>
          <a:blip r:embed="rId2">
            <a:alphaModFix amt="9000"/>
            <a:extLst>
              <a:ext uri="{96DAC541-7B7A-43D3-8B79-37D633B846F1}">
                <asvg:svgBlip xmlns:asvg="http://schemas.microsoft.com/office/drawing/2016/SVG/main" r:embed="rId3"/>
              </a:ext>
            </a:extLst>
          </a:blip>
          <a:srcRect t="57243" r="44694"/>
          <a:stretch>
            <a:fillRect/>
          </a:stretch>
        </p:blipFill>
        <p:spPr>
          <a:xfrm>
            <a:off x="1202055" y="-179070"/>
            <a:ext cx="5778500" cy="4531995"/>
          </a:xfrm>
          <a:prstGeom prst="rect">
            <a:avLst/>
          </a:prstGeom>
        </p:spPr>
      </p:pic>
      <p:sp>
        <p:nvSpPr>
          <p:cNvPr id="4" name="Text Box 3"/>
          <p:cNvSpPr txBox="1"/>
          <p:nvPr/>
        </p:nvSpPr>
        <p:spPr>
          <a:xfrm>
            <a:off x="1043305" y="1671320"/>
            <a:ext cx="5012690" cy="6124754"/>
          </a:xfrm>
          <a:prstGeom prst="rect">
            <a:avLst/>
          </a:prstGeom>
          <a:noFill/>
        </p:spPr>
        <p:txBody>
          <a:bodyPr wrap="square" rtlCol="0">
            <a:spAutoFit/>
          </a:bodyPr>
          <a:lstStyle/>
          <a:p>
            <a:pPr algn="ctr"/>
            <a:r>
              <a:rPr lang="en-US" sz="1600" b="1" dirty="0">
                <a:latin typeface="+mj-lt"/>
                <a:cs typeface="+mj-lt"/>
              </a:rPr>
              <a:t>OUR WAY OF OPERATING</a:t>
            </a:r>
          </a:p>
          <a:p>
            <a:pPr algn="ctr"/>
            <a:endParaRPr lang="en-US" sz="1600" b="1" dirty="0">
              <a:latin typeface="+mj-lt"/>
              <a:cs typeface="+mj-lt"/>
            </a:endParaRPr>
          </a:p>
          <a:p>
            <a:pPr algn="just"/>
            <a:r>
              <a:rPr lang="en-US" sz="1200" b="1" dirty="0">
                <a:latin typeface="+mj-lt"/>
                <a:cs typeface="+mj-lt"/>
              </a:rPr>
              <a:t>WITH THE COMMUNITY, TRADE ASSOCIATIONS, AND THE COUNTRY</a:t>
            </a:r>
          </a:p>
          <a:p>
            <a:pPr algn="just"/>
            <a:endParaRPr lang="en-US" sz="1200" dirty="0">
              <a:latin typeface="+mj-lt"/>
              <a:cs typeface="+mj-lt"/>
            </a:endParaRPr>
          </a:p>
          <a:p>
            <a:pPr algn="just"/>
            <a:r>
              <a:rPr lang="en-US" sz="1200" b="1" dirty="0">
                <a:latin typeface="+mj-lt"/>
                <a:cs typeface="+mj-lt"/>
              </a:rPr>
              <a:t>Respect for Regulatory Bodies:</a:t>
            </a:r>
            <a:r>
              <a:rPr lang="en-US" sz="1200" dirty="0">
                <a:latin typeface="+mj-lt"/>
                <a:cs typeface="+mj-lt"/>
              </a:rPr>
              <a:t> We denounce actions that could be seen as anti-competitive, monopolistic, or in violation of national laws governing business practices. </a:t>
            </a:r>
            <a:r>
              <a:rPr lang="en-US" sz="1200" dirty="0" err="1">
                <a:latin typeface="+mj-lt"/>
                <a:cs typeface="+mj-lt"/>
              </a:rPr>
              <a:t>Savixx</a:t>
            </a:r>
            <a:r>
              <a:rPr lang="en-US" sz="1200" dirty="0">
                <a:latin typeface="+mj-lt"/>
                <a:cs typeface="+mj-lt"/>
              </a:rPr>
              <a:t> adheres to the procedures and directives mandated by law and regulatory bodies.</a:t>
            </a:r>
          </a:p>
          <a:p>
            <a:pPr algn="just"/>
            <a:endParaRPr lang="en-US" sz="1200" dirty="0">
              <a:latin typeface="+mj-lt"/>
              <a:cs typeface="+mj-lt"/>
            </a:endParaRPr>
          </a:p>
          <a:p>
            <a:pPr algn="just"/>
            <a:r>
              <a:rPr lang="en-US" sz="1200" b="1" dirty="0">
                <a:latin typeface="+mj-lt"/>
                <a:cs typeface="+mj-lt"/>
              </a:rPr>
              <a:t>Fair Competition:</a:t>
            </a:r>
            <a:r>
              <a:rPr lang="en-US" sz="1200" dirty="0">
                <a:latin typeface="+mj-lt"/>
                <a:cs typeface="+mj-lt"/>
              </a:rPr>
              <a:t> Our goal is to outperform competitors through quality, creativity, innovation, flawless execution, and exceptional service, not through illegal or unethical business practices. Our employees are expected to act ethically and fairly towards our competitors. Disclosure of non-public matters or information that could tarnish the integrity and reputation of rival companies is strictly prohibited. We believe in the principles of a free market and refrain from engaging in any form of manipulation, concealment, false statements, or other unfair practices.</a:t>
            </a:r>
          </a:p>
          <a:p>
            <a:pPr algn="just"/>
            <a:endParaRPr lang="en-US" sz="1200" dirty="0">
              <a:latin typeface="+mj-lt"/>
              <a:cs typeface="+mj-lt"/>
            </a:endParaRPr>
          </a:p>
          <a:p>
            <a:pPr algn="just"/>
            <a:r>
              <a:rPr lang="en-US" sz="1200" b="1" dirty="0">
                <a:latin typeface="+mj-lt"/>
                <a:cs typeface="+mj-lt"/>
              </a:rPr>
              <a:t>Trade Unions:</a:t>
            </a:r>
            <a:r>
              <a:rPr lang="en-US" sz="1200" dirty="0">
                <a:latin typeface="+mj-lt"/>
                <a:cs typeface="+mj-lt"/>
              </a:rPr>
              <a:t> We recognize trade unions as representatives of our employees and strive to align their interests with those of the organization.</a:t>
            </a:r>
          </a:p>
          <a:p>
            <a:pPr algn="just"/>
            <a:endParaRPr lang="en-US" sz="1200" dirty="0">
              <a:latin typeface="+mj-lt"/>
              <a:cs typeface="+mj-lt"/>
            </a:endParaRPr>
          </a:p>
          <a:p>
            <a:pPr algn="just"/>
            <a:r>
              <a:rPr lang="en-US" sz="1200" b="1" dirty="0">
                <a:latin typeface="+mj-lt"/>
                <a:cs typeface="+mj-lt"/>
              </a:rPr>
              <a:t>Company Visits:</a:t>
            </a:r>
            <a:r>
              <a:rPr lang="en-US" sz="1200" dirty="0">
                <a:latin typeface="+mj-lt"/>
                <a:cs typeface="+mj-lt"/>
              </a:rPr>
              <a:t> Visits by third parties (students and interested parties) are permitted for institutional purposes. The guidelines outlined in this Code must be adhered to during such visits.</a:t>
            </a:r>
          </a:p>
          <a:p>
            <a:pPr algn="just"/>
            <a:endParaRPr lang="en-US" sz="1200" dirty="0">
              <a:latin typeface="+mj-lt"/>
              <a:cs typeface="+mj-lt"/>
            </a:endParaRPr>
          </a:p>
          <a:p>
            <a:pPr algn="just"/>
            <a:r>
              <a:rPr lang="en-US" sz="1200" b="1" dirty="0">
                <a:latin typeface="+mj-lt"/>
                <a:cs typeface="+mj-lt"/>
              </a:rPr>
              <a:t>Sponsorships and Donations:</a:t>
            </a:r>
            <a:r>
              <a:rPr lang="en-US" sz="1200" dirty="0">
                <a:latin typeface="+mj-lt"/>
                <a:cs typeface="+mj-lt"/>
              </a:rPr>
              <a:t> Political sponsorships and donations to candidates, political parties, or affiliated associations are not permitted. We acknowledge our societal role and may provide support to communities through reputable non-governmental organizations dedicated to promoting culture, education, and environmental conservation, always in accordance with our guidelines.</a:t>
            </a:r>
          </a:p>
          <a:p>
            <a:pPr algn="just"/>
            <a:endParaRPr lang="en-US" sz="1200" dirty="0">
              <a:latin typeface="+mj-lt"/>
              <a:cs typeface="+mj-lt"/>
            </a:endParaRPr>
          </a:p>
        </p:txBody>
      </p:sp>
      <p:pic>
        <p:nvPicPr>
          <p:cNvPr id="22" name="Picture 21" descr="logo_savixx"/>
          <p:cNvPicPr>
            <a:picLocks noChangeAspect="1"/>
          </p:cNvPicPr>
          <p:nvPr/>
        </p:nvPicPr>
        <p:blipFill>
          <a:blip r:embed="rId4"/>
          <a:stretch>
            <a:fillRect/>
          </a:stretch>
        </p:blipFill>
        <p:spPr>
          <a:xfrm>
            <a:off x="1043305" y="483870"/>
            <a:ext cx="1168400" cy="712470"/>
          </a:xfrm>
          <a:prstGeom prst="rect">
            <a:avLst/>
          </a:prstGeom>
        </p:spPr>
      </p:pic>
      <p:sp>
        <p:nvSpPr>
          <p:cNvPr id="8" name="Text Box 7"/>
          <p:cNvSpPr txBox="1"/>
          <p:nvPr/>
        </p:nvSpPr>
        <p:spPr>
          <a:xfrm>
            <a:off x="2807970" y="579120"/>
            <a:ext cx="3248025" cy="521970"/>
          </a:xfrm>
          <a:prstGeom prst="rect">
            <a:avLst/>
          </a:prstGeom>
          <a:noFill/>
        </p:spPr>
        <p:txBody>
          <a:bodyPr wrap="square" rtlCol="0">
            <a:spAutoFit/>
          </a:bodyPr>
          <a:lstStyle/>
          <a:p>
            <a:pPr algn="r"/>
            <a:r>
              <a:rPr lang="pt-BR" altLang="en-US" dirty="0">
                <a:solidFill>
                  <a:srgbClr val="657071"/>
                </a:solidFill>
              </a:rPr>
              <a:t>CODE OF CONDUCT</a:t>
            </a:r>
          </a:p>
          <a:p>
            <a:pPr algn="r"/>
            <a:r>
              <a:rPr lang="pt-BR" altLang="en-US" sz="1000" dirty="0">
                <a:solidFill>
                  <a:srgbClr val="657071"/>
                </a:solidFill>
                <a:latin typeface="+mj-lt"/>
                <a:cs typeface="+mj-lt"/>
              </a:rPr>
              <a:t>April 2024</a:t>
            </a:r>
          </a:p>
        </p:txBody>
      </p:sp>
      <p:sp>
        <p:nvSpPr>
          <p:cNvPr id="5" name="Text Box 4"/>
          <p:cNvSpPr txBox="1"/>
          <p:nvPr/>
        </p:nvSpPr>
        <p:spPr>
          <a:xfrm>
            <a:off x="5357495" y="9174480"/>
            <a:ext cx="698500" cy="245110"/>
          </a:xfrm>
          <a:prstGeom prst="rect">
            <a:avLst/>
          </a:prstGeom>
          <a:noFill/>
        </p:spPr>
        <p:txBody>
          <a:bodyPr wrap="square" rtlCol="0">
            <a:spAutoFit/>
          </a:bodyPr>
          <a:lstStyle/>
          <a:p>
            <a:pPr algn="r"/>
            <a:r>
              <a:rPr lang="pt-BR" altLang="en-US" sz="1000" b="1" dirty="0">
                <a:solidFill>
                  <a:srgbClr val="636E6F"/>
                </a:solidFill>
                <a:latin typeface="+mj-lt"/>
                <a:cs typeface="+mj-lt"/>
              </a:rPr>
              <a:t>// 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X2_SAVIXX"/>
          <p:cNvPicPr>
            <a:picLocks noChangeAspect="1"/>
          </p:cNvPicPr>
          <p:nvPr/>
        </p:nvPicPr>
        <p:blipFill>
          <a:blip r:embed="rId2">
            <a:alphaModFix amt="9000"/>
            <a:extLst>
              <a:ext uri="{96DAC541-7B7A-43D3-8B79-37D633B846F1}">
                <asvg:svgBlip xmlns:asvg="http://schemas.microsoft.com/office/drawing/2016/SVG/main" r:embed="rId3"/>
              </a:ext>
            </a:extLst>
          </a:blip>
          <a:srcRect t="57243" r="44694"/>
          <a:stretch>
            <a:fillRect/>
          </a:stretch>
        </p:blipFill>
        <p:spPr>
          <a:xfrm>
            <a:off x="1202055" y="-179070"/>
            <a:ext cx="5778500" cy="4531995"/>
          </a:xfrm>
          <a:prstGeom prst="rect">
            <a:avLst/>
          </a:prstGeom>
        </p:spPr>
      </p:pic>
      <p:sp>
        <p:nvSpPr>
          <p:cNvPr id="4" name="Text Box 3"/>
          <p:cNvSpPr txBox="1"/>
          <p:nvPr/>
        </p:nvSpPr>
        <p:spPr>
          <a:xfrm>
            <a:off x="1043305" y="1671320"/>
            <a:ext cx="5012690" cy="3170099"/>
          </a:xfrm>
          <a:prstGeom prst="rect">
            <a:avLst/>
          </a:prstGeom>
          <a:noFill/>
        </p:spPr>
        <p:txBody>
          <a:bodyPr wrap="square" rtlCol="0">
            <a:spAutoFit/>
          </a:bodyPr>
          <a:lstStyle/>
          <a:p>
            <a:pPr algn="ctr"/>
            <a:r>
              <a:rPr lang="en-US" sz="1600" b="1" dirty="0">
                <a:latin typeface="+mj-lt"/>
                <a:cs typeface="+mj-lt"/>
              </a:rPr>
              <a:t>OUR WAY OF OPERATING</a:t>
            </a:r>
          </a:p>
          <a:p>
            <a:pPr algn="ctr"/>
            <a:endParaRPr lang="en-US" sz="1600" b="1" dirty="0">
              <a:latin typeface="+mj-lt"/>
              <a:cs typeface="+mj-lt"/>
            </a:endParaRPr>
          </a:p>
          <a:p>
            <a:pPr algn="just"/>
            <a:r>
              <a:rPr lang="en-US" sz="1200" b="1" dirty="0">
                <a:latin typeface="+mj-lt"/>
                <a:cs typeface="+mj-lt"/>
              </a:rPr>
              <a:t>WITH THE COMMUNITY, TRADE ASSOCIATIONS, AND THE COUNTRY</a:t>
            </a:r>
          </a:p>
          <a:p>
            <a:pPr algn="just"/>
            <a:endParaRPr lang="en-US" sz="1200" dirty="0">
              <a:latin typeface="+mj-lt"/>
              <a:cs typeface="+mj-lt"/>
            </a:endParaRPr>
          </a:p>
          <a:p>
            <a:pPr algn="just"/>
            <a:r>
              <a:rPr lang="en-US" sz="1200" dirty="0">
                <a:latin typeface="+mj-lt"/>
                <a:cs typeface="+mj-lt"/>
              </a:rPr>
              <a:t>Likewise, offering gifts, favors, and hospitality to public officials in general is strictly prohibited, defined as anyone holding a position or function in government agencies or entities, both domestically and internationally, directly or indirectly, at all levels.</a:t>
            </a:r>
          </a:p>
          <a:p>
            <a:pPr algn="just"/>
            <a:endParaRPr lang="en-US" sz="1200" dirty="0">
              <a:latin typeface="+mj-lt"/>
              <a:cs typeface="+mj-lt"/>
            </a:endParaRPr>
          </a:p>
          <a:p>
            <a:pPr algn="just"/>
            <a:r>
              <a:rPr lang="en-US" sz="1200" b="1" dirty="0">
                <a:latin typeface="+mj-lt"/>
                <a:cs typeface="+mj-lt"/>
              </a:rPr>
              <a:t>Government Business and Bids:</a:t>
            </a:r>
            <a:r>
              <a:rPr lang="en-US" sz="1200" dirty="0">
                <a:latin typeface="+mj-lt"/>
                <a:cs typeface="+mj-lt"/>
              </a:rPr>
              <a:t> We respect the authority of the Public Administration at all levels and will always maintain a constructive relationship with such authorities in accordance with current laws and regulations. Participation in tenders or any other form of contracting with the public sector must not deviate from any of the principles established in this Code. Information provided to government agencies must always be accurate and complete, in accordance with the established requirements.</a:t>
            </a:r>
          </a:p>
        </p:txBody>
      </p:sp>
      <p:pic>
        <p:nvPicPr>
          <p:cNvPr id="22" name="Picture 21" descr="logo_savixx"/>
          <p:cNvPicPr>
            <a:picLocks noChangeAspect="1"/>
          </p:cNvPicPr>
          <p:nvPr/>
        </p:nvPicPr>
        <p:blipFill>
          <a:blip r:embed="rId4"/>
          <a:stretch>
            <a:fillRect/>
          </a:stretch>
        </p:blipFill>
        <p:spPr>
          <a:xfrm>
            <a:off x="1043305" y="483870"/>
            <a:ext cx="1168400" cy="712470"/>
          </a:xfrm>
          <a:prstGeom prst="rect">
            <a:avLst/>
          </a:prstGeom>
        </p:spPr>
      </p:pic>
      <p:sp>
        <p:nvSpPr>
          <p:cNvPr id="8" name="Text Box 7"/>
          <p:cNvSpPr txBox="1"/>
          <p:nvPr/>
        </p:nvSpPr>
        <p:spPr>
          <a:xfrm>
            <a:off x="2807970" y="579120"/>
            <a:ext cx="3248025" cy="521970"/>
          </a:xfrm>
          <a:prstGeom prst="rect">
            <a:avLst/>
          </a:prstGeom>
          <a:noFill/>
        </p:spPr>
        <p:txBody>
          <a:bodyPr wrap="square" rtlCol="0">
            <a:spAutoFit/>
          </a:bodyPr>
          <a:lstStyle/>
          <a:p>
            <a:pPr algn="r"/>
            <a:r>
              <a:rPr lang="pt-BR" altLang="en-US" dirty="0">
                <a:solidFill>
                  <a:srgbClr val="657071"/>
                </a:solidFill>
              </a:rPr>
              <a:t>CODE OF CONDUCT</a:t>
            </a:r>
          </a:p>
          <a:p>
            <a:pPr algn="r"/>
            <a:r>
              <a:rPr lang="pt-BR" altLang="en-US" sz="1000" dirty="0">
                <a:solidFill>
                  <a:srgbClr val="657071"/>
                </a:solidFill>
                <a:latin typeface="+mj-lt"/>
                <a:cs typeface="+mj-lt"/>
              </a:rPr>
              <a:t>April 2024</a:t>
            </a:r>
          </a:p>
        </p:txBody>
      </p:sp>
      <p:sp>
        <p:nvSpPr>
          <p:cNvPr id="5" name="Text Box 4"/>
          <p:cNvSpPr txBox="1"/>
          <p:nvPr/>
        </p:nvSpPr>
        <p:spPr>
          <a:xfrm>
            <a:off x="5357495" y="9174480"/>
            <a:ext cx="698500" cy="245110"/>
          </a:xfrm>
          <a:prstGeom prst="rect">
            <a:avLst/>
          </a:prstGeom>
          <a:noFill/>
        </p:spPr>
        <p:txBody>
          <a:bodyPr wrap="square" rtlCol="0">
            <a:spAutoFit/>
          </a:bodyPr>
          <a:lstStyle/>
          <a:p>
            <a:pPr algn="r"/>
            <a:r>
              <a:rPr lang="pt-BR" altLang="en-US" sz="1000" b="1" dirty="0">
                <a:solidFill>
                  <a:srgbClr val="636E6F"/>
                </a:solidFill>
                <a:latin typeface="+mj-lt"/>
                <a:cs typeface="+mj-lt"/>
              </a:rPr>
              <a:t>// 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X2_SAVIXX"/>
          <p:cNvPicPr>
            <a:picLocks noChangeAspect="1"/>
          </p:cNvPicPr>
          <p:nvPr/>
        </p:nvPicPr>
        <p:blipFill>
          <a:blip r:embed="rId2">
            <a:alphaModFix amt="9000"/>
            <a:extLst>
              <a:ext uri="{96DAC541-7B7A-43D3-8B79-37D633B846F1}">
                <asvg:svgBlip xmlns:asvg="http://schemas.microsoft.com/office/drawing/2016/SVG/main" r:embed="rId3"/>
              </a:ext>
            </a:extLst>
          </a:blip>
          <a:srcRect t="57243" r="44694"/>
          <a:stretch>
            <a:fillRect/>
          </a:stretch>
        </p:blipFill>
        <p:spPr>
          <a:xfrm>
            <a:off x="1202055" y="-179070"/>
            <a:ext cx="5778500" cy="4531995"/>
          </a:xfrm>
          <a:prstGeom prst="rect">
            <a:avLst/>
          </a:prstGeom>
        </p:spPr>
      </p:pic>
      <p:sp>
        <p:nvSpPr>
          <p:cNvPr id="4" name="Text Box 3"/>
          <p:cNvSpPr txBox="1"/>
          <p:nvPr/>
        </p:nvSpPr>
        <p:spPr>
          <a:xfrm>
            <a:off x="1043305" y="1671320"/>
            <a:ext cx="5012690" cy="5940088"/>
          </a:xfrm>
          <a:prstGeom prst="rect">
            <a:avLst/>
          </a:prstGeom>
          <a:noFill/>
        </p:spPr>
        <p:txBody>
          <a:bodyPr wrap="square" rtlCol="0">
            <a:spAutoFit/>
          </a:bodyPr>
          <a:lstStyle/>
          <a:p>
            <a:pPr algn="ctr"/>
            <a:r>
              <a:rPr lang="en-US" sz="1600" b="1" dirty="0">
                <a:latin typeface="+mj-lt"/>
                <a:cs typeface="+mj-lt"/>
              </a:rPr>
              <a:t>OUR WAY OF OPERATING</a:t>
            </a:r>
          </a:p>
          <a:p>
            <a:pPr algn="ctr"/>
            <a:endParaRPr lang="en-US" sz="1600" b="1" dirty="0">
              <a:latin typeface="+mj-lt"/>
              <a:cs typeface="+mj-lt"/>
            </a:endParaRPr>
          </a:p>
          <a:p>
            <a:pPr algn="just"/>
            <a:r>
              <a:rPr lang="en-US" sz="1200" b="1" dirty="0">
                <a:latin typeface="+mj-lt"/>
                <a:cs typeface="+mj-lt"/>
              </a:rPr>
              <a:t>WITH THE ENVIRONMENT</a:t>
            </a:r>
          </a:p>
          <a:p>
            <a:pPr algn="just"/>
            <a:endParaRPr lang="en-US" sz="1200" dirty="0">
              <a:latin typeface="+mj-lt"/>
              <a:cs typeface="+mj-lt"/>
            </a:endParaRPr>
          </a:p>
          <a:p>
            <a:pPr algn="just"/>
            <a:r>
              <a:rPr lang="en-US" sz="1200" b="1" dirty="0">
                <a:latin typeface="+mj-lt"/>
                <a:cs typeface="+mj-lt"/>
              </a:rPr>
              <a:t>Environmental Awareness:</a:t>
            </a:r>
            <a:r>
              <a:rPr lang="en-US" sz="1200" dirty="0">
                <a:latin typeface="+mj-lt"/>
                <a:cs typeface="+mj-lt"/>
              </a:rPr>
              <a:t> We value environmental consciousness among our team members and strive to adhere to best practices in this regard.</a:t>
            </a:r>
          </a:p>
          <a:p>
            <a:pPr algn="just"/>
            <a:endParaRPr lang="en-US" sz="1200" dirty="0">
              <a:latin typeface="+mj-lt"/>
              <a:cs typeface="+mj-lt"/>
            </a:endParaRPr>
          </a:p>
          <a:p>
            <a:pPr algn="just"/>
            <a:endParaRPr lang="en-US" sz="1200" dirty="0">
              <a:latin typeface="+mj-lt"/>
              <a:cs typeface="+mj-lt"/>
            </a:endParaRPr>
          </a:p>
          <a:p>
            <a:pPr algn="just"/>
            <a:r>
              <a:rPr lang="en-US" sz="1200" b="1" dirty="0">
                <a:latin typeface="+mj-lt"/>
                <a:cs typeface="+mj-lt"/>
              </a:rPr>
              <a:t>ACCOUNTING AND AUDITING</a:t>
            </a:r>
          </a:p>
          <a:p>
            <a:pPr algn="just"/>
            <a:endParaRPr lang="en-US" sz="1200" dirty="0">
              <a:latin typeface="+mj-lt"/>
              <a:cs typeface="+mj-lt"/>
            </a:endParaRPr>
          </a:p>
          <a:p>
            <a:pPr algn="just"/>
            <a:r>
              <a:rPr lang="en-US" sz="1200" b="1" dirty="0">
                <a:latin typeface="+mj-lt"/>
                <a:cs typeface="+mj-lt"/>
              </a:rPr>
              <a:t>Accounting Records:</a:t>
            </a:r>
            <a:r>
              <a:rPr lang="en-US" sz="1200" dirty="0">
                <a:latin typeface="+mj-lt"/>
                <a:cs typeface="+mj-lt"/>
              </a:rPr>
              <a:t> Our accounting records must accurately reflect </a:t>
            </a:r>
            <a:r>
              <a:rPr lang="en-US" sz="1200" dirty="0" err="1">
                <a:latin typeface="+mj-lt"/>
                <a:cs typeface="+mj-lt"/>
              </a:rPr>
              <a:t>Savixx's</a:t>
            </a:r>
            <a:r>
              <a:rPr lang="en-US" sz="1200" dirty="0">
                <a:latin typeface="+mj-lt"/>
                <a:cs typeface="+mj-lt"/>
              </a:rPr>
              <a:t> operations. Financial and commercial transactions should be properly documented in the books and records handling such transactions. No employee is permitted to engage in irregular financial agreements with partners, record accounting entries without support from actual operations, or neglect to document accounting entries when such operations occur.</a:t>
            </a:r>
          </a:p>
          <a:p>
            <a:pPr algn="just"/>
            <a:endParaRPr lang="en-US" sz="1200" dirty="0">
              <a:latin typeface="+mj-lt"/>
              <a:cs typeface="+mj-lt"/>
            </a:endParaRPr>
          </a:p>
          <a:p>
            <a:pPr algn="just"/>
            <a:r>
              <a:rPr lang="en-US" sz="1200" b="1" dirty="0">
                <a:latin typeface="+mj-lt"/>
                <a:cs typeface="+mj-lt"/>
              </a:rPr>
              <a:t>Record Assurance: </a:t>
            </a:r>
            <a:r>
              <a:rPr lang="en-US" sz="1200" dirty="0">
                <a:latin typeface="+mj-lt"/>
                <a:cs typeface="+mj-lt"/>
              </a:rPr>
              <a:t>Ensuring the accuracy of records is the responsibility of all members of our organization. All balance sheets and other financial statements must be supported by appropriate and accurate documentation.</a:t>
            </a:r>
          </a:p>
          <a:p>
            <a:pPr algn="just"/>
            <a:endParaRPr lang="en-US" sz="1200" dirty="0">
              <a:latin typeface="+mj-lt"/>
              <a:cs typeface="+mj-lt"/>
            </a:endParaRPr>
          </a:p>
          <a:p>
            <a:pPr algn="just"/>
            <a:r>
              <a:rPr lang="en-US" sz="1200" b="1" dirty="0">
                <a:latin typeface="+mj-lt"/>
                <a:cs typeface="+mj-lt"/>
              </a:rPr>
              <a:t>Financial Reporting:</a:t>
            </a:r>
            <a:r>
              <a:rPr lang="en-US" sz="1200" dirty="0">
                <a:latin typeface="+mj-lt"/>
                <a:cs typeface="+mj-lt"/>
              </a:rPr>
              <a:t> Clarity is key in all financial reports, which should be provided to auditors. Compliance with current legislation is paramount, and we must not condone actions aimed at tax evasion or circumventing applicable tax and monetary laws and regulations. Payments should only be made to the individuals or entities that have provided the corresponding products/services, except when supported by documentation indicating otherwise.</a:t>
            </a:r>
          </a:p>
          <a:p>
            <a:pPr algn="just"/>
            <a:endParaRPr lang="en-US" sz="1200" dirty="0">
              <a:latin typeface="+mj-lt"/>
              <a:cs typeface="+mj-lt"/>
            </a:endParaRPr>
          </a:p>
          <a:p>
            <a:pPr algn="just"/>
            <a:r>
              <a:rPr lang="en-US" sz="1200" dirty="0">
                <a:latin typeface="+mj-lt"/>
                <a:cs typeface="+mj-lt"/>
              </a:rPr>
              <a:t>Documentation related to any payments, made or received, must be provided to the financial and accounting department and kept on file for the time required by law or applicable regulations.</a:t>
            </a:r>
          </a:p>
        </p:txBody>
      </p:sp>
      <p:pic>
        <p:nvPicPr>
          <p:cNvPr id="22" name="Picture 21" descr="logo_savixx"/>
          <p:cNvPicPr>
            <a:picLocks noChangeAspect="1"/>
          </p:cNvPicPr>
          <p:nvPr/>
        </p:nvPicPr>
        <p:blipFill>
          <a:blip r:embed="rId4"/>
          <a:stretch>
            <a:fillRect/>
          </a:stretch>
        </p:blipFill>
        <p:spPr>
          <a:xfrm>
            <a:off x="1043305" y="483870"/>
            <a:ext cx="1168400" cy="712470"/>
          </a:xfrm>
          <a:prstGeom prst="rect">
            <a:avLst/>
          </a:prstGeom>
        </p:spPr>
      </p:pic>
      <p:sp>
        <p:nvSpPr>
          <p:cNvPr id="8" name="Text Box 7"/>
          <p:cNvSpPr txBox="1"/>
          <p:nvPr/>
        </p:nvSpPr>
        <p:spPr>
          <a:xfrm>
            <a:off x="2807970" y="579120"/>
            <a:ext cx="3248025" cy="521970"/>
          </a:xfrm>
          <a:prstGeom prst="rect">
            <a:avLst/>
          </a:prstGeom>
          <a:noFill/>
        </p:spPr>
        <p:txBody>
          <a:bodyPr wrap="square" rtlCol="0">
            <a:spAutoFit/>
          </a:bodyPr>
          <a:lstStyle/>
          <a:p>
            <a:pPr algn="r"/>
            <a:r>
              <a:rPr lang="pt-BR" altLang="en-US" dirty="0">
                <a:solidFill>
                  <a:srgbClr val="657071"/>
                </a:solidFill>
              </a:rPr>
              <a:t>CODE OF CONDUCT</a:t>
            </a:r>
          </a:p>
          <a:p>
            <a:pPr algn="r"/>
            <a:r>
              <a:rPr lang="pt-BR" altLang="en-US" sz="1000" dirty="0">
                <a:solidFill>
                  <a:srgbClr val="657071"/>
                </a:solidFill>
                <a:latin typeface="+mj-lt"/>
                <a:cs typeface="+mj-lt"/>
              </a:rPr>
              <a:t>April 2024</a:t>
            </a:r>
          </a:p>
        </p:txBody>
      </p:sp>
      <p:sp>
        <p:nvSpPr>
          <p:cNvPr id="5" name="Text Box 4"/>
          <p:cNvSpPr txBox="1"/>
          <p:nvPr/>
        </p:nvSpPr>
        <p:spPr>
          <a:xfrm>
            <a:off x="5357495" y="9174480"/>
            <a:ext cx="698500" cy="245110"/>
          </a:xfrm>
          <a:prstGeom prst="rect">
            <a:avLst/>
          </a:prstGeom>
          <a:noFill/>
        </p:spPr>
        <p:txBody>
          <a:bodyPr wrap="square" rtlCol="0">
            <a:spAutoFit/>
          </a:bodyPr>
          <a:lstStyle/>
          <a:p>
            <a:pPr algn="r"/>
            <a:r>
              <a:rPr lang="pt-BR" altLang="en-US" sz="1000" b="1" dirty="0">
                <a:solidFill>
                  <a:srgbClr val="636E6F"/>
                </a:solidFill>
                <a:latin typeface="+mj-lt"/>
                <a:cs typeface="+mj-lt"/>
              </a:rPr>
              <a:t>// 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X2_SAVIXX"/>
          <p:cNvPicPr>
            <a:picLocks noChangeAspect="1"/>
          </p:cNvPicPr>
          <p:nvPr/>
        </p:nvPicPr>
        <p:blipFill>
          <a:blip r:embed="rId2">
            <a:alphaModFix amt="9000"/>
            <a:extLst>
              <a:ext uri="{96DAC541-7B7A-43D3-8B79-37D633B846F1}">
                <asvg:svgBlip xmlns:asvg="http://schemas.microsoft.com/office/drawing/2016/SVG/main" r:embed="rId3"/>
              </a:ext>
            </a:extLst>
          </a:blip>
          <a:srcRect t="57243" r="44694"/>
          <a:stretch>
            <a:fillRect/>
          </a:stretch>
        </p:blipFill>
        <p:spPr>
          <a:xfrm>
            <a:off x="1202055" y="-179070"/>
            <a:ext cx="5778500" cy="4531995"/>
          </a:xfrm>
          <a:prstGeom prst="rect">
            <a:avLst/>
          </a:prstGeom>
        </p:spPr>
      </p:pic>
      <p:sp>
        <p:nvSpPr>
          <p:cNvPr id="4" name="Text Box 3"/>
          <p:cNvSpPr txBox="1"/>
          <p:nvPr/>
        </p:nvSpPr>
        <p:spPr>
          <a:xfrm>
            <a:off x="1043305" y="1671320"/>
            <a:ext cx="5012690" cy="7109639"/>
          </a:xfrm>
          <a:prstGeom prst="rect">
            <a:avLst/>
          </a:prstGeom>
          <a:noFill/>
        </p:spPr>
        <p:txBody>
          <a:bodyPr wrap="square" rtlCol="0">
            <a:spAutoFit/>
          </a:bodyPr>
          <a:lstStyle/>
          <a:p>
            <a:pPr algn="ctr"/>
            <a:r>
              <a:rPr lang="en-US" sz="1600" b="1" dirty="0">
                <a:latin typeface="+mj-lt"/>
                <a:cs typeface="+mj-lt"/>
              </a:rPr>
              <a:t>QUESTIONS AND REPORTING</a:t>
            </a:r>
          </a:p>
          <a:p>
            <a:pPr algn="just"/>
            <a:endParaRPr lang="en-US" sz="1200" dirty="0">
              <a:latin typeface="+mj-lt"/>
              <a:cs typeface="+mj-lt"/>
            </a:endParaRPr>
          </a:p>
          <a:p>
            <a:pPr algn="just"/>
            <a:r>
              <a:rPr lang="en-US" sz="1200" dirty="0">
                <a:latin typeface="+mj-lt"/>
                <a:cs typeface="+mj-lt"/>
              </a:rPr>
              <a:t>Any suspicious behavior that may constitute a violation of the law, this Code, any other corporate policy, as well as improper or suspicious accounting and financial practices, must be immediately reported to your direct supervisor, to the People, Culture, and Management department (</a:t>
            </a:r>
            <a:r>
              <a:rPr lang="en-US" sz="1200" dirty="0">
                <a:latin typeface="+mj-lt"/>
                <a:cs typeface="+mj-lt"/>
                <a:hlinkClick r:id="rId4">
                  <a:extLst>
                    <a:ext uri="{A12FA001-AC4F-418D-AE19-62706E023703}">
                      <ahyp:hlinkClr xmlns:ahyp="http://schemas.microsoft.com/office/drawing/2018/hyperlinkcolor" val="tx"/>
                    </a:ext>
                  </a:extLst>
                </a:hlinkClick>
              </a:rPr>
              <a:t>gcg@savixx.com.br</a:t>
            </a:r>
            <a:r>
              <a:rPr lang="en-US" sz="1200" dirty="0">
                <a:latin typeface="+mj-lt"/>
                <a:cs typeface="+mj-lt"/>
              </a:rPr>
              <a:t>) or Complaint Channel (</a:t>
            </a:r>
            <a:r>
              <a:rPr lang="en-US" sz="1200" dirty="0">
                <a:latin typeface="+mj-lt"/>
                <a:cs typeface="+mj-lt"/>
                <a:hlinkClick r:id="rId5">
                  <a:extLst>
                    <a:ext uri="{A12FA001-AC4F-418D-AE19-62706E023703}">
                      <ahyp:hlinkClr xmlns:ahyp="http://schemas.microsoft.com/office/drawing/2018/hyperlinkcolor" val="tx"/>
                    </a:ext>
                  </a:extLst>
                </a:hlinkClick>
              </a:rPr>
              <a:t>https://canal.aliant.com.br/Savixx</a:t>
            </a:r>
            <a:r>
              <a:rPr lang="en-US" sz="1200" dirty="0">
                <a:latin typeface="+mj-lt"/>
                <a:cs typeface="+mj-lt"/>
              </a:rPr>
              <a:t>).</a:t>
            </a:r>
          </a:p>
          <a:p>
            <a:pPr algn="just"/>
            <a:endParaRPr lang="en-US" sz="1200" dirty="0">
              <a:latin typeface="+mj-lt"/>
              <a:cs typeface="+mj-lt"/>
            </a:endParaRPr>
          </a:p>
          <a:p>
            <a:pPr algn="just"/>
            <a:r>
              <a:rPr lang="en-US" sz="1200" dirty="0">
                <a:latin typeface="+mj-lt"/>
                <a:cs typeface="+mj-lt"/>
              </a:rPr>
              <a:t>For inquiries regarding the use, handling, sharing, rights, and responsibilities regarding personal data, including general topics related to the Brazilian General Data Protection Law (LGPD), please contact: dpo@savixx.com.br..</a:t>
            </a:r>
          </a:p>
          <a:p>
            <a:pPr algn="just"/>
            <a:endParaRPr lang="en-US" sz="1200" dirty="0">
              <a:latin typeface="+mj-lt"/>
              <a:cs typeface="+mj-lt"/>
            </a:endParaRPr>
          </a:p>
          <a:p>
            <a:pPr algn="just"/>
            <a:endParaRPr lang="en-US" sz="1200" dirty="0">
              <a:latin typeface="+mj-lt"/>
              <a:cs typeface="+mj-lt"/>
            </a:endParaRPr>
          </a:p>
          <a:p>
            <a:pPr algn="ctr"/>
            <a:r>
              <a:rPr lang="en-US" sz="1600" b="1" dirty="0">
                <a:latin typeface="+mj-lt"/>
                <a:cs typeface="+mj-lt"/>
              </a:rPr>
              <a:t>PENALTIES</a:t>
            </a:r>
          </a:p>
          <a:p>
            <a:pPr algn="just"/>
            <a:endParaRPr lang="en-US" sz="1200" dirty="0">
              <a:latin typeface="+mj-lt"/>
              <a:cs typeface="+mj-lt"/>
            </a:endParaRPr>
          </a:p>
          <a:p>
            <a:pPr algn="just"/>
            <a:r>
              <a:rPr lang="en-US" sz="1200" dirty="0">
                <a:latin typeface="+mj-lt"/>
                <a:cs typeface="+mj-lt"/>
              </a:rPr>
              <a:t>Violation of the rules outlined in this document will result in the following penalties, without prejudice to legal actions inherent in the subjects and legislation contained in this Code:</a:t>
            </a:r>
          </a:p>
          <a:p>
            <a:pPr algn="just"/>
            <a:endParaRPr lang="en-US" sz="1200" dirty="0">
              <a:latin typeface="+mj-lt"/>
              <a:cs typeface="+mj-lt"/>
            </a:endParaRPr>
          </a:p>
          <a:p>
            <a:pPr marL="228600" indent="-228600" algn="just">
              <a:buFont typeface="+mj-lt"/>
              <a:buAutoNum type="arabicPeriod"/>
            </a:pPr>
            <a:r>
              <a:rPr lang="en-US" sz="1200" dirty="0">
                <a:latin typeface="+mj-lt"/>
                <a:cs typeface="+mj-lt"/>
              </a:rPr>
              <a:t>Verbal warning</a:t>
            </a:r>
          </a:p>
          <a:p>
            <a:pPr marL="228600" indent="-228600" algn="just">
              <a:buFont typeface="+mj-lt"/>
              <a:buAutoNum type="arabicPeriod"/>
            </a:pPr>
            <a:r>
              <a:rPr lang="en-US" sz="1200" dirty="0">
                <a:latin typeface="+mj-lt"/>
                <a:cs typeface="+mj-lt"/>
              </a:rPr>
              <a:t>Written warning</a:t>
            </a:r>
          </a:p>
          <a:p>
            <a:pPr marL="228600" indent="-228600" algn="just">
              <a:buFont typeface="+mj-lt"/>
              <a:buAutoNum type="arabicPeriod"/>
            </a:pPr>
            <a:r>
              <a:rPr lang="en-US" sz="1200" dirty="0">
                <a:latin typeface="+mj-lt"/>
                <a:cs typeface="+mj-lt"/>
              </a:rPr>
              <a:t>Suspension</a:t>
            </a:r>
          </a:p>
          <a:p>
            <a:pPr marL="228600" indent="-228600" algn="just">
              <a:buFont typeface="+mj-lt"/>
              <a:buAutoNum type="arabicPeriod"/>
            </a:pPr>
            <a:r>
              <a:rPr lang="en-US" sz="1200" dirty="0">
                <a:latin typeface="+mj-lt"/>
                <a:cs typeface="+mj-lt"/>
              </a:rPr>
              <a:t>Termination</a:t>
            </a:r>
          </a:p>
          <a:p>
            <a:pPr algn="just"/>
            <a:endParaRPr lang="en-US" sz="1200" dirty="0">
              <a:latin typeface="+mj-lt"/>
              <a:cs typeface="+mj-lt"/>
            </a:endParaRPr>
          </a:p>
          <a:p>
            <a:pPr algn="just"/>
            <a:r>
              <a:rPr lang="en-US" sz="1200" dirty="0">
                <a:latin typeface="+mj-lt"/>
                <a:cs typeface="+mj-lt"/>
              </a:rPr>
              <a:t>Penalties are applied according to the severity of the violation by the People, Culture, and Management department, in conjunction with the immediate supervisor.</a:t>
            </a:r>
          </a:p>
          <a:p>
            <a:pPr algn="just"/>
            <a:endParaRPr lang="en-US" sz="1200" dirty="0">
              <a:latin typeface="+mj-lt"/>
              <a:cs typeface="+mj-lt"/>
            </a:endParaRPr>
          </a:p>
          <a:p>
            <a:pPr algn="just"/>
            <a:endParaRPr lang="en-US" sz="1200" dirty="0">
              <a:latin typeface="+mj-lt"/>
              <a:cs typeface="+mj-lt"/>
            </a:endParaRPr>
          </a:p>
          <a:p>
            <a:pPr algn="ctr"/>
            <a:r>
              <a:rPr lang="en-US" sz="1600" b="1" dirty="0">
                <a:latin typeface="+mj-lt"/>
                <a:cs typeface="+mj-lt"/>
              </a:rPr>
              <a:t>CHANGES AND MODIFICATIONS</a:t>
            </a:r>
          </a:p>
          <a:p>
            <a:pPr algn="just"/>
            <a:endParaRPr lang="en-US" sz="1200" dirty="0">
              <a:latin typeface="+mj-lt"/>
              <a:cs typeface="+mj-lt"/>
            </a:endParaRPr>
          </a:p>
          <a:p>
            <a:pPr algn="just"/>
            <a:r>
              <a:rPr lang="en-US" sz="1200" dirty="0">
                <a:latin typeface="+mj-lt"/>
                <a:cs typeface="+mj-lt"/>
              </a:rPr>
              <a:t>Changes and modifications to this Code will be communicated to all employees through digital and/or physical means, as necessary.</a:t>
            </a:r>
          </a:p>
          <a:p>
            <a:pPr algn="just"/>
            <a:endParaRPr lang="en-US" sz="1200" dirty="0">
              <a:latin typeface="+mj-lt"/>
              <a:cs typeface="+mj-lt"/>
            </a:endParaRPr>
          </a:p>
          <a:p>
            <a:pPr algn="just"/>
            <a:r>
              <a:rPr lang="en-US" sz="1200" dirty="0">
                <a:latin typeface="+mj-lt"/>
                <a:cs typeface="+mj-lt"/>
              </a:rPr>
              <a:t>This document will be accessible for everyone in the folder: </a:t>
            </a:r>
            <a:r>
              <a:rPr lang="pt-BR" sz="1200" dirty="0">
                <a:latin typeface="+mj-lt"/>
                <a:cs typeface="+mj-lt"/>
              </a:rPr>
              <a:t>Público/GCG/Código de conduta Savixx.</a:t>
            </a:r>
            <a:endParaRPr lang="en-US" sz="1200" dirty="0">
              <a:latin typeface="+mj-lt"/>
              <a:cs typeface="+mj-lt"/>
            </a:endParaRPr>
          </a:p>
        </p:txBody>
      </p:sp>
      <p:pic>
        <p:nvPicPr>
          <p:cNvPr id="22" name="Picture 21" descr="logo_savixx"/>
          <p:cNvPicPr>
            <a:picLocks noChangeAspect="1"/>
          </p:cNvPicPr>
          <p:nvPr/>
        </p:nvPicPr>
        <p:blipFill>
          <a:blip r:embed="rId6"/>
          <a:stretch>
            <a:fillRect/>
          </a:stretch>
        </p:blipFill>
        <p:spPr>
          <a:xfrm>
            <a:off x="1043305" y="483870"/>
            <a:ext cx="1168400" cy="712470"/>
          </a:xfrm>
          <a:prstGeom prst="rect">
            <a:avLst/>
          </a:prstGeom>
        </p:spPr>
      </p:pic>
      <p:sp>
        <p:nvSpPr>
          <p:cNvPr id="8" name="Text Box 7"/>
          <p:cNvSpPr txBox="1"/>
          <p:nvPr/>
        </p:nvSpPr>
        <p:spPr>
          <a:xfrm>
            <a:off x="2807970" y="579120"/>
            <a:ext cx="3248025" cy="521970"/>
          </a:xfrm>
          <a:prstGeom prst="rect">
            <a:avLst/>
          </a:prstGeom>
          <a:noFill/>
        </p:spPr>
        <p:txBody>
          <a:bodyPr wrap="square" rtlCol="0">
            <a:spAutoFit/>
          </a:bodyPr>
          <a:lstStyle/>
          <a:p>
            <a:pPr algn="r"/>
            <a:r>
              <a:rPr lang="pt-BR" altLang="en-US" dirty="0">
                <a:solidFill>
                  <a:srgbClr val="657071"/>
                </a:solidFill>
              </a:rPr>
              <a:t>CODE OF CONDUCT</a:t>
            </a:r>
          </a:p>
          <a:p>
            <a:pPr algn="r"/>
            <a:r>
              <a:rPr lang="pt-BR" altLang="en-US" sz="1000" dirty="0">
                <a:solidFill>
                  <a:srgbClr val="657071"/>
                </a:solidFill>
                <a:latin typeface="+mj-lt"/>
                <a:cs typeface="+mj-lt"/>
              </a:rPr>
              <a:t>April 2024</a:t>
            </a:r>
          </a:p>
        </p:txBody>
      </p:sp>
      <p:sp>
        <p:nvSpPr>
          <p:cNvPr id="5" name="Text Box 4"/>
          <p:cNvSpPr txBox="1"/>
          <p:nvPr/>
        </p:nvSpPr>
        <p:spPr>
          <a:xfrm>
            <a:off x="5357495" y="9174480"/>
            <a:ext cx="698500" cy="245110"/>
          </a:xfrm>
          <a:prstGeom prst="rect">
            <a:avLst/>
          </a:prstGeom>
          <a:noFill/>
        </p:spPr>
        <p:txBody>
          <a:bodyPr wrap="square" rtlCol="0">
            <a:spAutoFit/>
          </a:bodyPr>
          <a:lstStyle/>
          <a:p>
            <a:pPr algn="r"/>
            <a:r>
              <a:rPr lang="pt-BR" altLang="en-US" sz="1000" b="1" dirty="0">
                <a:solidFill>
                  <a:srgbClr val="636E6F"/>
                </a:solidFill>
                <a:latin typeface="+mj-lt"/>
                <a:cs typeface="+mj-lt"/>
              </a:rPr>
              <a:t>// 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ign sem nome(5)"/>
          <p:cNvPicPr>
            <a:picLocks noChangeAspect="1"/>
          </p:cNvPicPr>
          <p:nvPr/>
        </p:nvPicPr>
        <p:blipFill>
          <a:blip r:embed="rId2"/>
          <a:stretch>
            <a:fillRect/>
          </a:stretch>
        </p:blipFill>
        <p:spPr>
          <a:xfrm>
            <a:off x="-145415" y="0"/>
            <a:ext cx="7003415" cy="9906000"/>
          </a:xfrm>
          <a:prstGeom prst="rect">
            <a:avLst/>
          </a:prstGeom>
        </p:spPr>
      </p:pic>
      <p:sp>
        <p:nvSpPr>
          <p:cNvPr id="5" name="Rectangles 4"/>
          <p:cNvSpPr/>
          <p:nvPr/>
        </p:nvSpPr>
        <p:spPr>
          <a:xfrm>
            <a:off x="-116840" y="6985"/>
            <a:ext cx="6997700" cy="9928225"/>
          </a:xfrm>
          <a:prstGeom prst="rect">
            <a:avLst/>
          </a:prstGeom>
          <a:solidFill>
            <a:schemeClr val="dk1">
              <a:alpha val="69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descr="XX_SAVIXX"/>
          <p:cNvPicPr>
            <a:picLocks noChangeAspect="1"/>
          </p:cNvPicPr>
          <p:nvPr/>
        </p:nvPicPr>
        <p:blipFill>
          <a:blip r:embed="rId3">
            <a:alphaModFix amt="16000"/>
            <a:extLst>
              <a:ext uri="{96DAC541-7B7A-43D3-8B79-37D633B846F1}">
                <asvg:svgBlip xmlns:asvg="http://schemas.microsoft.com/office/drawing/2016/SVG/main" r:embed="rId4"/>
              </a:ext>
            </a:extLst>
          </a:blip>
          <a:srcRect l="-147" t="10933" r="36529" b="1394"/>
          <a:stretch>
            <a:fillRect/>
          </a:stretch>
        </p:blipFill>
        <p:spPr>
          <a:xfrm>
            <a:off x="-314325" y="-67310"/>
            <a:ext cx="7171690" cy="10026650"/>
          </a:xfrm>
          <a:prstGeom prst="rect">
            <a:avLst/>
          </a:prstGeom>
        </p:spPr>
      </p:pic>
      <p:grpSp>
        <p:nvGrpSpPr>
          <p:cNvPr id="27" name="object 16"/>
          <p:cNvGrpSpPr/>
          <p:nvPr/>
        </p:nvGrpSpPr>
        <p:grpSpPr>
          <a:xfrm>
            <a:off x="2664460" y="8909050"/>
            <a:ext cx="1383030" cy="317500"/>
            <a:chOff x="12558579" y="8400491"/>
            <a:chExt cx="2132965" cy="489584"/>
          </a:xfrm>
        </p:grpSpPr>
        <p:sp>
          <p:nvSpPr>
            <p:cNvPr id="28" name="object 17"/>
            <p:cNvSpPr/>
            <p:nvPr/>
          </p:nvSpPr>
          <p:spPr>
            <a:xfrm>
              <a:off x="12558579" y="8400491"/>
              <a:ext cx="787400" cy="489584"/>
            </a:xfrm>
            <a:custGeom>
              <a:avLst/>
              <a:gdLst/>
              <a:ahLst/>
              <a:cxnLst/>
              <a:rect l="l" t="t" r="r" b="b"/>
              <a:pathLst>
                <a:path w="787400" h="489584">
                  <a:moveTo>
                    <a:pt x="699508" y="0"/>
                  </a:moveTo>
                  <a:lnTo>
                    <a:pt x="293959" y="0"/>
                  </a:lnTo>
                  <a:lnTo>
                    <a:pt x="272246" y="2714"/>
                  </a:lnTo>
                  <a:lnTo>
                    <a:pt x="234562" y="23011"/>
                  </a:lnTo>
                  <a:lnTo>
                    <a:pt x="13924" y="352818"/>
                  </a:lnTo>
                  <a:lnTo>
                    <a:pt x="0" y="389545"/>
                  </a:lnTo>
                  <a:lnTo>
                    <a:pt x="2920" y="426258"/>
                  </a:lnTo>
                  <a:lnTo>
                    <a:pt x="20164" y="458277"/>
                  </a:lnTo>
                  <a:lnTo>
                    <a:pt x="49209" y="480920"/>
                  </a:lnTo>
                  <a:lnTo>
                    <a:pt x="87533" y="489508"/>
                  </a:lnTo>
                  <a:lnTo>
                    <a:pt x="493082" y="489508"/>
                  </a:lnTo>
                  <a:lnTo>
                    <a:pt x="534888" y="478966"/>
                  </a:lnTo>
                  <a:lnTo>
                    <a:pt x="566691" y="449859"/>
                  </a:lnTo>
                  <a:lnTo>
                    <a:pt x="773130" y="136690"/>
                  </a:lnTo>
                  <a:lnTo>
                    <a:pt x="787048" y="99967"/>
                  </a:lnTo>
                  <a:lnTo>
                    <a:pt x="784124" y="63255"/>
                  </a:lnTo>
                  <a:lnTo>
                    <a:pt x="766878" y="31235"/>
                  </a:lnTo>
                  <a:lnTo>
                    <a:pt x="737833" y="8589"/>
                  </a:lnTo>
                  <a:lnTo>
                    <a:pt x="699508" y="0"/>
                  </a:lnTo>
                  <a:close/>
                </a:path>
              </a:pathLst>
            </a:custGeom>
            <a:solidFill>
              <a:srgbClr val="B71628"/>
            </a:solidFill>
          </p:spPr>
          <p:txBody>
            <a:bodyPr wrap="square" lIns="0" tIns="0" rIns="0" bIns="0" rtlCol="0"/>
            <a:lstStyle/>
            <a:p>
              <a:endParaRPr/>
            </a:p>
          </p:txBody>
        </p:sp>
        <p:pic>
          <p:nvPicPr>
            <p:cNvPr id="29" name="object 18"/>
            <p:cNvPicPr/>
            <p:nvPr/>
          </p:nvPicPr>
          <p:blipFill>
            <a:blip r:embed="rId5" cstate="print"/>
            <a:stretch>
              <a:fillRect/>
            </a:stretch>
          </p:blipFill>
          <p:spPr>
            <a:xfrm>
              <a:off x="12840195" y="8521674"/>
              <a:ext cx="221399" cy="222783"/>
            </a:xfrm>
            <a:prstGeom prst="rect">
              <a:avLst/>
            </a:prstGeom>
          </p:spPr>
        </p:pic>
        <p:sp>
          <p:nvSpPr>
            <p:cNvPr id="30" name="object 19"/>
            <p:cNvSpPr/>
            <p:nvPr/>
          </p:nvSpPr>
          <p:spPr>
            <a:xfrm>
              <a:off x="13230790" y="8400491"/>
              <a:ext cx="787400" cy="489584"/>
            </a:xfrm>
            <a:custGeom>
              <a:avLst/>
              <a:gdLst/>
              <a:ahLst/>
              <a:cxnLst/>
              <a:rect l="l" t="t" r="r" b="b"/>
              <a:pathLst>
                <a:path w="787400" h="489584">
                  <a:moveTo>
                    <a:pt x="699508" y="0"/>
                  </a:moveTo>
                  <a:lnTo>
                    <a:pt x="293959" y="0"/>
                  </a:lnTo>
                  <a:lnTo>
                    <a:pt x="272246" y="2714"/>
                  </a:lnTo>
                  <a:lnTo>
                    <a:pt x="234562" y="23011"/>
                  </a:lnTo>
                  <a:lnTo>
                    <a:pt x="13924" y="352818"/>
                  </a:lnTo>
                  <a:lnTo>
                    <a:pt x="0" y="389545"/>
                  </a:lnTo>
                  <a:lnTo>
                    <a:pt x="2920" y="426258"/>
                  </a:lnTo>
                  <a:lnTo>
                    <a:pt x="20164" y="458277"/>
                  </a:lnTo>
                  <a:lnTo>
                    <a:pt x="49209" y="480920"/>
                  </a:lnTo>
                  <a:lnTo>
                    <a:pt x="87533" y="489508"/>
                  </a:lnTo>
                  <a:lnTo>
                    <a:pt x="493082" y="489508"/>
                  </a:lnTo>
                  <a:lnTo>
                    <a:pt x="534888" y="478966"/>
                  </a:lnTo>
                  <a:lnTo>
                    <a:pt x="566691" y="449859"/>
                  </a:lnTo>
                  <a:lnTo>
                    <a:pt x="773117" y="136690"/>
                  </a:lnTo>
                  <a:lnTo>
                    <a:pt x="787042" y="99967"/>
                  </a:lnTo>
                  <a:lnTo>
                    <a:pt x="784121" y="63255"/>
                  </a:lnTo>
                  <a:lnTo>
                    <a:pt x="766877" y="31235"/>
                  </a:lnTo>
                  <a:lnTo>
                    <a:pt x="737832" y="8589"/>
                  </a:lnTo>
                  <a:lnTo>
                    <a:pt x="699508" y="0"/>
                  </a:lnTo>
                  <a:close/>
                </a:path>
              </a:pathLst>
            </a:custGeom>
            <a:solidFill>
              <a:srgbClr val="B71628"/>
            </a:solidFill>
          </p:spPr>
          <p:txBody>
            <a:bodyPr wrap="square" lIns="0" tIns="0" rIns="0" bIns="0" rtlCol="0"/>
            <a:lstStyle/>
            <a:p>
              <a:endParaRPr/>
            </a:p>
          </p:txBody>
        </p:sp>
        <p:pic>
          <p:nvPicPr>
            <p:cNvPr id="31" name="object 20"/>
            <p:cNvPicPr/>
            <p:nvPr/>
          </p:nvPicPr>
          <p:blipFill>
            <a:blip r:embed="rId6" cstate="print"/>
            <a:stretch>
              <a:fillRect/>
            </a:stretch>
          </p:blipFill>
          <p:spPr>
            <a:xfrm>
              <a:off x="13517052" y="8537992"/>
              <a:ext cx="214430" cy="214514"/>
            </a:xfrm>
            <a:prstGeom prst="rect">
              <a:avLst/>
            </a:prstGeom>
          </p:spPr>
        </p:pic>
        <p:sp>
          <p:nvSpPr>
            <p:cNvPr id="32" name="object 21"/>
            <p:cNvSpPr/>
            <p:nvPr/>
          </p:nvSpPr>
          <p:spPr>
            <a:xfrm>
              <a:off x="13904271" y="8400491"/>
              <a:ext cx="787400" cy="489584"/>
            </a:xfrm>
            <a:custGeom>
              <a:avLst/>
              <a:gdLst/>
              <a:ahLst/>
              <a:cxnLst/>
              <a:rect l="l" t="t" r="r" b="b"/>
              <a:pathLst>
                <a:path w="787400" h="489584">
                  <a:moveTo>
                    <a:pt x="699508" y="0"/>
                  </a:moveTo>
                  <a:lnTo>
                    <a:pt x="293959" y="0"/>
                  </a:lnTo>
                  <a:lnTo>
                    <a:pt x="272246" y="2714"/>
                  </a:lnTo>
                  <a:lnTo>
                    <a:pt x="234562" y="23011"/>
                  </a:lnTo>
                  <a:lnTo>
                    <a:pt x="13924" y="352818"/>
                  </a:lnTo>
                  <a:lnTo>
                    <a:pt x="0" y="389545"/>
                  </a:lnTo>
                  <a:lnTo>
                    <a:pt x="2920" y="426258"/>
                  </a:lnTo>
                  <a:lnTo>
                    <a:pt x="20164" y="458277"/>
                  </a:lnTo>
                  <a:lnTo>
                    <a:pt x="49209" y="480920"/>
                  </a:lnTo>
                  <a:lnTo>
                    <a:pt x="87533" y="489508"/>
                  </a:lnTo>
                  <a:lnTo>
                    <a:pt x="493082" y="489508"/>
                  </a:lnTo>
                  <a:lnTo>
                    <a:pt x="534888" y="478966"/>
                  </a:lnTo>
                  <a:lnTo>
                    <a:pt x="566691" y="449859"/>
                  </a:lnTo>
                  <a:lnTo>
                    <a:pt x="773117" y="136690"/>
                  </a:lnTo>
                  <a:lnTo>
                    <a:pt x="787042" y="99967"/>
                  </a:lnTo>
                  <a:lnTo>
                    <a:pt x="784121" y="63255"/>
                  </a:lnTo>
                  <a:lnTo>
                    <a:pt x="766877" y="31235"/>
                  </a:lnTo>
                  <a:lnTo>
                    <a:pt x="737832" y="8589"/>
                  </a:lnTo>
                  <a:lnTo>
                    <a:pt x="699508" y="0"/>
                  </a:lnTo>
                  <a:close/>
                </a:path>
              </a:pathLst>
            </a:custGeom>
            <a:solidFill>
              <a:srgbClr val="B71628"/>
            </a:solidFill>
          </p:spPr>
          <p:txBody>
            <a:bodyPr wrap="square" lIns="0" tIns="0" rIns="0" bIns="0" rtlCol="0"/>
            <a:lstStyle/>
            <a:p>
              <a:endParaRPr/>
            </a:p>
          </p:txBody>
        </p:sp>
        <p:sp>
          <p:nvSpPr>
            <p:cNvPr id="33" name="object 22"/>
            <p:cNvSpPr/>
            <p:nvPr/>
          </p:nvSpPr>
          <p:spPr>
            <a:xfrm>
              <a:off x="14228393" y="8501760"/>
              <a:ext cx="139065" cy="257175"/>
            </a:xfrm>
            <a:custGeom>
              <a:avLst/>
              <a:gdLst/>
              <a:ahLst/>
              <a:cxnLst/>
              <a:rect l="l" t="t" r="r" b="b"/>
              <a:pathLst>
                <a:path w="139065" h="257175">
                  <a:moveTo>
                    <a:pt x="134505" y="0"/>
                  </a:moveTo>
                  <a:lnTo>
                    <a:pt x="93903" y="0"/>
                  </a:lnTo>
                  <a:lnTo>
                    <a:pt x="87655" y="952"/>
                  </a:lnTo>
                  <a:lnTo>
                    <a:pt x="53097" y="19735"/>
                  </a:lnTo>
                  <a:lnTo>
                    <a:pt x="38916" y="62194"/>
                  </a:lnTo>
                  <a:lnTo>
                    <a:pt x="38684" y="92417"/>
                  </a:lnTo>
                  <a:lnTo>
                    <a:pt x="1828" y="92417"/>
                  </a:lnTo>
                  <a:lnTo>
                    <a:pt x="0" y="94221"/>
                  </a:lnTo>
                  <a:lnTo>
                    <a:pt x="0" y="143408"/>
                  </a:lnTo>
                  <a:lnTo>
                    <a:pt x="1765" y="145148"/>
                  </a:lnTo>
                  <a:lnTo>
                    <a:pt x="38684" y="145160"/>
                  </a:lnTo>
                  <a:lnTo>
                    <a:pt x="38696" y="255536"/>
                  </a:lnTo>
                  <a:lnTo>
                    <a:pt x="40246" y="257086"/>
                  </a:lnTo>
                  <a:lnTo>
                    <a:pt x="90957" y="257073"/>
                  </a:lnTo>
                  <a:lnTo>
                    <a:pt x="92824" y="255206"/>
                  </a:lnTo>
                  <a:lnTo>
                    <a:pt x="92837" y="145160"/>
                  </a:lnTo>
                  <a:lnTo>
                    <a:pt x="135293" y="145148"/>
                  </a:lnTo>
                  <a:lnTo>
                    <a:pt x="137083" y="143370"/>
                  </a:lnTo>
                  <a:lnTo>
                    <a:pt x="137096" y="94284"/>
                  </a:lnTo>
                  <a:lnTo>
                    <a:pt x="135229" y="92430"/>
                  </a:lnTo>
                  <a:lnTo>
                    <a:pt x="93052" y="92417"/>
                  </a:lnTo>
                  <a:lnTo>
                    <a:pt x="93040" y="60020"/>
                  </a:lnTo>
                  <a:lnTo>
                    <a:pt x="136982" y="49707"/>
                  </a:lnTo>
                  <a:lnTo>
                    <a:pt x="138684" y="48094"/>
                  </a:lnTo>
                  <a:lnTo>
                    <a:pt x="138772" y="3721"/>
                  </a:lnTo>
                  <a:lnTo>
                    <a:pt x="137756" y="1269"/>
                  </a:lnTo>
                  <a:lnTo>
                    <a:pt x="134505" y="0"/>
                  </a:lnTo>
                  <a:close/>
                </a:path>
              </a:pathLst>
            </a:custGeom>
            <a:solidFill>
              <a:srgbClr val="FFFFFF"/>
            </a:solidFill>
          </p:spPr>
          <p:txBody>
            <a:bodyPr wrap="square" lIns="0" tIns="0" rIns="0" bIns="0" rtlCol="0"/>
            <a:lstStyle/>
            <a:p>
              <a:endParaRPr/>
            </a:p>
          </p:txBody>
        </p:sp>
      </p:grpSp>
      <p:pic>
        <p:nvPicPr>
          <p:cNvPr id="34" name="Picture 33" descr="logo_savixx2_FullW"/>
          <p:cNvPicPr>
            <a:picLocks noChangeAspect="1"/>
          </p:cNvPicPr>
          <p:nvPr/>
        </p:nvPicPr>
        <p:blipFill>
          <a:blip r:embed="rId7"/>
          <a:stretch>
            <a:fillRect/>
          </a:stretch>
        </p:blipFill>
        <p:spPr>
          <a:xfrm>
            <a:off x="2664460" y="6125210"/>
            <a:ext cx="1584325" cy="972820"/>
          </a:xfrm>
          <a:prstGeom prst="rect">
            <a:avLst/>
          </a:prstGeom>
        </p:spPr>
      </p:pic>
      <p:sp>
        <p:nvSpPr>
          <p:cNvPr id="26" name="object 15"/>
          <p:cNvSpPr txBox="1"/>
          <p:nvPr/>
        </p:nvSpPr>
        <p:spPr>
          <a:xfrm>
            <a:off x="1252855" y="7321550"/>
            <a:ext cx="4640799" cy="1359346"/>
          </a:xfrm>
          <a:prstGeom prst="rect">
            <a:avLst/>
          </a:prstGeom>
        </p:spPr>
        <p:txBody>
          <a:bodyPr vert="horz" wrap="square" lIns="0" tIns="12700" rIns="0" bIns="0" rtlCol="0">
            <a:spAutoFit/>
          </a:bodyPr>
          <a:lstStyle/>
          <a:p>
            <a:pPr algn="ctr">
              <a:lnSpc>
                <a:spcPct val="100000"/>
              </a:lnSpc>
              <a:spcBef>
                <a:spcPts val="100"/>
              </a:spcBef>
            </a:pPr>
            <a:r>
              <a:rPr lang="pt-BR" sz="1900" b="1" dirty="0">
                <a:solidFill>
                  <a:srgbClr val="FFFFFF"/>
                </a:solidFill>
                <a:latin typeface="Fakt Con Pro Bold" panose="02000000000000000000" charset="0"/>
                <a:cs typeface="Fakt Con Pro Bold" panose="02000000000000000000" charset="0"/>
              </a:rPr>
              <a:t>www.s</a:t>
            </a:r>
            <a:r>
              <a:rPr sz="1900" b="1" dirty="0">
                <a:solidFill>
                  <a:srgbClr val="FFFFFF"/>
                </a:solidFill>
                <a:latin typeface="Fakt Con Pro Bold" panose="02000000000000000000" charset="0"/>
                <a:cs typeface="Fakt Con Pro Bold" panose="02000000000000000000" charset="0"/>
              </a:rPr>
              <a:t>avixx.com.br</a:t>
            </a:r>
          </a:p>
          <a:p>
            <a:pPr algn="ctr">
              <a:lnSpc>
                <a:spcPct val="100000"/>
              </a:lnSpc>
              <a:spcBef>
                <a:spcPts val="100"/>
              </a:spcBef>
            </a:pPr>
            <a:endParaRPr sz="1900" b="1" dirty="0">
              <a:solidFill>
                <a:srgbClr val="FFFFFF"/>
              </a:solidFill>
              <a:latin typeface="Fakt Con Pro Bold" panose="02000000000000000000" charset="0"/>
              <a:cs typeface="Fakt Con Pro Bold" panose="02000000000000000000" charset="0"/>
            </a:endParaRPr>
          </a:p>
          <a:p>
            <a:pPr algn="ctr">
              <a:lnSpc>
                <a:spcPct val="100000"/>
              </a:lnSpc>
              <a:spcBef>
                <a:spcPts val="100"/>
              </a:spcBef>
            </a:pPr>
            <a:r>
              <a:rPr lang="pt-BR" sz="1500" dirty="0">
                <a:solidFill>
                  <a:srgbClr val="FFFFFF"/>
                </a:solidFill>
                <a:latin typeface="Fakt Con Pro Blond" panose="02000000000000000000" charset="0"/>
                <a:cs typeface="Trebuchet MS" panose="020B0603020202020204"/>
              </a:rPr>
              <a:t>77 </a:t>
            </a:r>
            <a:r>
              <a:rPr sz="1500" dirty="0">
                <a:solidFill>
                  <a:srgbClr val="FFFFFF"/>
                </a:solidFill>
                <a:latin typeface="Fakt Con Pro Blond" panose="02000000000000000000" charset="0"/>
                <a:cs typeface="Trebuchet MS" panose="020B0603020202020204"/>
              </a:rPr>
              <a:t>Av</a:t>
            </a:r>
            <a:r>
              <a:rPr lang="pt-BR" sz="1500" dirty="0">
                <a:solidFill>
                  <a:srgbClr val="FFFFFF"/>
                </a:solidFill>
                <a:latin typeface="Fakt Con Pro Blond" panose="02000000000000000000" charset="0"/>
                <a:cs typeface="Trebuchet MS" panose="020B0603020202020204"/>
              </a:rPr>
              <a:t>e</a:t>
            </a:r>
            <a:r>
              <a:rPr sz="1500" dirty="0">
                <a:solidFill>
                  <a:srgbClr val="FFFFFF"/>
                </a:solidFill>
                <a:latin typeface="Fakt Con Pro Blond" panose="02000000000000000000" charset="0"/>
                <a:cs typeface="Trebuchet MS" panose="020B0603020202020204"/>
              </a:rPr>
              <a:t>. Bem Te Vi, 2</a:t>
            </a:r>
            <a:r>
              <a:rPr lang="pt-BR" sz="1500" dirty="0" err="1">
                <a:solidFill>
                  <a:srgbClr val="FFFFFF"/>
                </a:solidFill>
                <a:latin typeface="Fakt Con Pro Blond" panose="02000000000000000000" charset="0"/>
                <a:cs typeface="Trebuchet MS" panose="020B0603020202020204"/>
              </a:rPr>
              <a:t>nd</a:t>
            </a:r>
            <a:r>
              <a:rPr lang="pt-BR" sz="1500" dirty="0">
                <a:solidFill>
                  <a:srgbClr val="FFFFFF"/>
                </a:solidFill>
                <a:latin typeface="Fakt Con Pro Blond" panose="02000000000000000000" charset="0"/>
                <a:cs typeface="Trebuchet MS" panose="020B0603020202020204"/>
              </a:rPr>
              <a:t> </a:t>
            </a:r>
            <a:r>
              <a:rPr lang="pt-BR" sz="1500" dirty="0" err="1">
                <a:solidFill>
                  <a:srgbClr val="FFFFFF"/>
                </a:solidFill>
                <a:latin typeface="Fakt Con Pro Blond" panose="02000000000000000000" charset="0"/>
                <a:cs typeface="Trebuchet MS" panose="020B0603020202020204"/>
              </a:rPr>
              <a:t>Floor</a:t>
            </a:r>
            <a:endParaRPr sz="1500" dirty="0">
              <a:solidFill>
                <a:srgbClr val="FFFFFF"/>
              </a:solidFill>
              <a:latin typeface="Fakt Con Pro Blond" panose="02000000000000000000" charset="0"/>
              <a:cs typeface="Trebuchet MS" panose="020B0603020202020204"/>
            </a:endParaRPr>
          </a:p>
          <a:p>
            <a:pPr algn="ctr">
              <a:lnSpc>
                <a:spcPct val="100000"/>
              </a:lnSpc>
              <a:spcBef>
                <a:spcPts val="100"/>
              </a:spcBef>
            </a:pPr>
            <a:r>
              <a:rPr sz="1500" dirty="0">
                <a:solidFill>
                  <a:srgbClr val="FFFFFF"/>
                </a:solidFill>
                <a:latin typeface="Fakt Con Pro Blond" panose="02000000000000000000" charset="0"/>
                <a:cs typeface="Trebuchet MS" panose="020B0603020202020204"/>
              </a:rPr>
              <a:t>Moema | SP | Brazil</a:t>
            </a:r>
            <a:endParaRPr sz="1500" dirty="0">
              <a:latin typeface="Fakt Con Pro Blond" panose="02000000000000000000" charset="0"/>
              <a:cs typeface="Trebuchet MS" panose="020B0603020202020204"/>
            </a:endParaRPr>
          </a:p>
          <a:p>
            <a:pPr algn="ctr">
              <a:lnSpc>
                <a:spcPct val="100000"/>
              </a:lnSpc>
              <a:spcBef>
                <a:spcPts val="40"/>
              </a:spcBef>
            </a:pPr>
            <a:r>
              <a:rPr lang="pt-BR" sz="1700" b="1" dirty="0">
                <a:solidFill>
                  <a:srgbClr val="FFFFFF"/>
                </a:solidFill>
                <a:latin typeface="Fakt Con Pro Bold" panose="02000000000000000000" charset="0"/>
                <a:cs typeface="Fakt Con Pro Bold" panose="02000000000000000000" charset="0"/>
              </a:rPr>
              <a:t>Phone</a:t>
            </a:r>
            <a:r>
              <a:rPr sz="1700" b="1" dirty="0">
                <a:solidFill>
                  <a:srgbClr val="FFFFFF"/>
                </a:solidFill>
                <a:latin typeface="Fakt Con Pro Bold" panose="02000000000000000000" charset="0"/>
                <a:cs typeface="Fakt Con Pro Bold" panose="02000000000000000000" charset="0"/>
              </a:rPr>
              <a:t>: </a:t>
            </a:r>
            <a:r>
              <a:rPr lang="pt-BR" sz="1700" b="1" dirty="0">
                <a:solidFill>
                  <a:srgbClr val="FFFFFF"/>
                </a:solidFill>
                <a:latin typeface="Fakt Con Pro Bold" panose="02000000000000000000" charset="0"/>
                <a:cs typeface="Fakt Con Pro Bold" panose="02000000000000000000" charset="0"/>
              </a:rPr>
              <a:t>+55 </a:t>
            </a:r>
            <a:r>
              <a:rPr sz="1700" b="1" dirty="0">
                <a:solidFill>
                  <a:srgbClr val="FFFFFF"/>
                </a:solidFill>
                <a:latin typeface="Fakt Con Pro Bold" panose="02000000000000000000" charset="0"/>
                <a:cs typeface="Fakt Con Pro Bold" panose="02000000000000000000" charset="0"/>
              </a:rPr>
              <a:t>11 5053 9650 | Fax: </a:t>
            </a:r>
            <a:r>
              <a:rPr lang="pt-BR" sz="1700" b="1" dirty="0">
                <a:solidFill>
                  <a:srgbClr val="FFFFFF"/>
                </a:solidFill>
                <a:latin typeface="Fakt Con Pro Bold" panose="02000000000000000000" charset="0"/>
                <a:cs typeface="Fakt Con Pro Bold" panose="02000000000000000000" charset="0"/>
              </a:rPr>
              <a:t>+55 </a:t>
            </a:r>
            <a:r>
              <a:rPr sz="1700" b="1" dirty="0">
                <a:solidFill>
                  <a:srgbClr val="FFFFFF"/>
                </a:solidFill>
                <a:latin typeface="Fakt Con Pro Bold" panose="02000000000000000000" charset="0"/>
                <a:cs typeface="Fakt Con Pro Bold" panose="02000000000000000000" charset="0"/>
              </a:rPr>
              <a:t>11 5053 9670</a:t>
            </a:r>
          </a:p>
        </p:txBody>
      </p:sp>
      <p:grpSp>
        <p:nvGrpSpPr>
          <p:cNvPr id="17" name="object 17"/>
          <p:cNvGrpSpPr/>
          <p:nvPr/>
        </p:nvGrpSpPr>
        <p:grpSpPr>
          <a:xfrm>
            <a:off x="351594" y="8956040"/>
            <a:ext cx="937260" cy="676910"/>
            <a:chOff x="1616967" y="7848603"/>
            <a:chExt cx="1302761" cy="941384"/>
          </a:xfrm>
        </p:grpSpPr>
        <p:pic>
          <p:nvPicPr>
            <p:cNvPr id="24" name="object 24"/>
            <p:cNvPicPr/>
            <p:nvPr/>
          </p:nvPicPr>
          <p:blipFill>
            <a:blip r:embed="rId8" cstate="print"/>
            <a:stretch>
              <a:fillRect/>
            </a:stretch>
          </p:blipFill>
          <p:spPr>
            <a:xfrm>
              <a:off x="1616967" y="7848603"/>
              <a:ext cx="613202" cy="939859"/>
            </a:xfrm>
            <a:prstGeom prst="rect">
              <a:avLst/>
            </a:prstGeom>
          </p:spPr>
        </p:pic>
        <p:pic>
          <p:nvPicPr>
            <p:cNvPr id="25" name="object 25"/>
            <p:cNvPicPr/>
            <p:nvPr/>
          </p:nvPicPr>
          <p:blipFill>
            <a:blip r:embed="rId9" cstate="print"/>
            <a:stretch>
              <a:fillRect/>
            </a:stretch>
          </p:blipFill>
          <p:spPr>
            <a:xfrm>
              <a:off x="2392933" y="7862633"/>
              <a:ext cx="526795" cy="927354"/>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X2_SAVIXX"/>
          <p:cNvPicPr>
            <a:picLocks noChangeAspect="1"/>
          </p:cNvPicPr>
          <p:nvPr/>
        </p:nvPicPr>
        <p:blipFill>
          <a:blip r:embed="rId2">
            <a:alphaModFix amt="9000"/>
            <a:extLst>
              <a:ext uri="{96DAC541-7B7A-43D3-8B79-37D633B846F1}">
                <asvg:svgBlip xmlns:asvg="http://schemas.microsoft.com/office/drawing/2016/SVG/main" r:embed="rId3"/>
              </a:ext>
            </a:extLst>
          </a:blip>
          <a:srcRect t="57243" r="44694"/>
          <a:stretch>
            <a:fillRect/>
          </a:stretch>
        </p:blipFill>
        <p:spPr>
          <a:xfrm>
            <a:off x="1202055" y="-179070"/>
            <a:ext cx="5778500" cy="4531995"/>
          </a:xfrm>
          <a:prstGeom prst="rect">
            <a:avLst/>
          </a:prstGeom>
        </p:spPr>
      </p:pic>
      <p:sp>
        <p:nvSpPr>
          <p:cNvPr id="4" name="Text Box 3"/>
          <p:cNvSpPr txBox="1"/>
          <p:nvPr/>
        </p:nvSpPr>
        <p:spPr>
          <a:xfrm>
            <a:off x="1043305" y="1671320"/>
            <a:ext cx="5012690" cy="6247864"/>
          </a:xfrm>
          <a:prstGeom prst="rect">
            <a:avLst/>
          </a:prstGeom>
          <a:noFill/>
        </p:spPr>
        <p:txBody>
          <a:bodyPr wrap="square" rtlCol="0">
            <a:spAutoFit/>
          </a:bodyPr>
          <a:lstStyle/>
          <a:p>
            <a:pPr algn="ctr"/>
            <a:r>
              <a:rPr lang="en-US" sz="1600" b="1" dirty="0">
                <a:latin typeface="+mj-lt"/>
                <a:cs typeface="+mj-lt"/>
              </a:rPr>
              <a:t>CODE OF CONDUCT</a:t>
            </a:r>
          </a:p>
          <a:p>
            <a:pPr algn="just"/>
            <a:endParaRPr lang="en-US" sz="1200" dirty="0">
              <a:latin typeface="+mj-lt"/>
              <a:cs typeface="+mj-lt"/>
            </a:endParaRPr>
          </a:p>
          <a:p>
            <a:pPr algn="just"/>
            <a:r>
              <a:rPr lang="en-US" sz="1200" b="1" dirty="0">
                <a:latin typeface="+mj-lt"/>
                <a:cs typeface="+mj-lt"/>
              </a:rPr>
              <a:t>When the environment is conducive, good work thrives.</a:t>
            </a:r>
          </a:p>
          <a:p>
            <a:pPr algn="just"/>
            <a:endParaRPr lang="en-US" sz="1200" dirty="0">
              <a:latin typeface="+mj-lt"/>
              <a:cs typeface="+mj-lt"/>
            </a:endParaRPr>
          </a:p>
          <a:p>
            <a:pPr algn="just"/>
            <a:r>
              <a:rPr lang="en-US" sz="1200" dirty="0">
                <a:latin typeface="+mj-lt"/>
                <a:cs typeface="+mj-lt"/>
              </a:rPr>
              <a:t>Many of today's critical inquiries revolve around morality and ethics, issues that deserve our utmost attention. Therefore,  this Code of Conduct should be widely disseminated within our company, as it will actively shape our lives and become an integral part of our organizational culture.</a:t>
            </a:r>
          </a:p>
          <a:p>
            <a:endParaRPr lang="en-US" sz="1200" dirty="0">
              <a:latin typeface="+mj-lt"/>
              <a:cs typeface="+mj-lt"/>
            </a:endParaRPr>
          </a:p>
          <a:p>
            <a:pPr algn="just"/>
            <a:r>
              <a:rPr lang="en-US" sz="1200" dirty="0">
                <a:latin typeface="+mj-lt"/>
                <a:cs typeface="+mj-lt"/>
              </a:rPr>
              <a:t>Being ethical isn't about only behaving ethically when it's convenient; it's a constant commitment. It reflects our core values, while morality is intertwined with our interactions in society. In practical terms, the goals of ethics and morality align closely. They both serve to establish the principles that shape our conduct, defining our character, humanity, and virtues, and they provide guidance on how to navigate social norms. If Brazilian law or other specific </a:t>
            </a:r>
            <a:r>
              <a:rPr lang="en-US" sz="1200" dirty="0" err="1">
                <a:latin typeface="+mj-lt"/>
                <a:cs typeface="+mj-lt"/>
              </a:rPr>
              <a:t>Savixx</a:t>
            </a:r>
            <a:r>
              <a:rPr lang="en-US" sz="1200" dirty="0">
                <a:latin typeface="+mj-lt"/>
                <a:cs typeface="+mj-lt"/>
              </a:rPr>
              <a:t> policies impose broader obligations and duties than those outlined in this Code, they take precedence and must be adhered to. Conversely, if the law or </a:t>
            </a:r>
            <a:r>
              <a:rPr lang="en-US" sz="1200" dirty="0" err="1">
                <a:latin typeface="+mj-lt"/>
                <a:cs typeface="+mj-lt"/>
              </a:rPr>
              <a:t>Savixx</a:t>
            </a:r>
            <a:r>
              <a:rPr lang="en-US" sz="1200" dirty="0">
                <a:latin typeface="+mj-lt"/>
                <a:cs typeface="+mj-lt"/>
              </a:rPr>
              <a:t> policies impose narrower obligations and duties than those outlined in this Code, the terms of this Code prevail.</a:t>
            </a:r>
          </a:p>
          <a:p>
            <a:pPr algn="just"/>
            <a:endParaRPr lang="en-US" sz="1200" dirty="0">
              <a:latin typeface="+mj-lt"/>
              <a:cs typeface="+mj-lt"/>
            </a:endParaRPr>
          </a:p>
          <a:p>
            <a:pPr algn="just"/>
            <a:r>
              <a:rPr lang="en-US" sz="1200" dirty="0">
                <a:latin typeface="+mj-lt"/>
                <a:cs typeface="+mj-lt"/>
              </a:rPr>
              <a:t>The Company, along with its employees, partners, and suppliers, both individually and collectively, bears the responsibility of adhering to this Code in all their interactions, consistently fostering this culture and mode of operation.</a:t>
            </a:r>
          </a:p>
          <a:p>
            <a:pPr algn="just"/>
            <a:endParaRPr lang="en-US" sz="1200" dirty="0">
              <a:latin typeface="+mj-lt"/>
              <a:cs typeface="+mj-lt"/>
            </a:endParaRPr>
          </a:p>
          <a:p>
            <a:pPr algn="just"/>
            <a:r>
              <a:rPr lang="en-US" sz="1200" dirty="0">
                <a:latin typeface="+mj-lt"/>
                <a:cs typeface="+mj-lt"/>
              </a:rPr>
              <a:t>All employment contracts, service agreements, and supply contracts, in every action or business involving </a:t>
            </a:r>
            <a:r>
              <a:rPr lang="en-US" sz="1200" dirty="0" err="1">
                <a:latin typeface="+mj-lt"/>
                <a:cs typeface="+mj-lt"/>
              </a:rPr>
              <a:t>Savixx's</a:t>
            </a:r>
            <a:r>
              <a:rPr lang="en-US" sz="1200" dirty="0">
                <a:latin typeface="+mj-lt"/>
                <a:cs typeface="+mj-lt"/>
              </a:rPr>
              <a:t> interests, shall adhere to this Code.</a:t>
            </a:r>
          </a:p>
          <a:p>
            <a:pPr algn="just"/>
            <a:endParaRPr lang="en-US" sz="1200" dirty="0">
              <a:latin typeface="+mj-lt"/>
              <a:cs typeface="+mj-lt"/>
            </a:endParaRPr>
          </a:p>
          <a:p>
            <a:pPr algn="just"/>
            <a:r>
              <a:rPr lang="en-US" sz="1200" dirty="0">
                <a:latin typeface="+mj-lt"/>
                <a:cs typeface="+mj-lt"/>
              </a:rPr>
              <a:t>At </a:t>
            </a:r>
            <a:r>
              <a:rPr lang="en-US" sz="1200" dirty="0" err="1">
                <a:latin typeface="+mj-lt"/>
                <a:cs typeface="+mj-lt"/>
              </a:rPr>
              <a:t>Savixx</a:t>
            </a:r>
            <a:r>
              <a:rPr lang="en-US" sz="1200" dirty="0">
                <a:latin typeface="+mj-lt"/>
                <a:cs typeface="+mj-lt"/>
              </a:rPr>
              <a:t>, doing what's right is paramount. There are no shortcuts to success. While we are driven by performance and results, we seek earnings that stem from the sweat of our brows, the creativity of our minds, and the strength of our arms. This mirrors the ethos of the modern world and represents how we will propel </a:t>
            </a:r>
            <a:r>
              <a:rPr lang="en-US" sz="1200" dirty="0" err="1">
                <a:latin typeface="+mj-lt"/>
                <a:cs typeface="+mj-lt"/>
              </a:rPr>
              <a:t>Savixx</a:t>
            </a:r>
            <a:r>
              <a:rPr lang="en-US" sz="1200" dirty="0">
                <a:latin typeface="+mj-lt"/>
                <a:cs typeface="+mj-lt"/>
              </a:rPr>
              <a:t> even further. It's imperative that we all grasp and embody this ethos.</a:t>
            </a:r>
          </a:p>
        </p:txBody>
      </p:sp>
      <p:pic>
        <p:nvPicPr>
          <p:cNvPr id="22" name="Picture 21" descr="logo_savixx"/>
          <p:cNvPicPr>
            <a:picLocks noChangeAspect="1"/>
          </p:cNvPicPr>
          <p:nvPr/>
        </p:nvPicPr>
        <p:blipFill>
          <a:blip r:embed="rId4"/>
          <a:stretch>
            <a:fillRect/>
          </a:stretch>
        </p:blipFill>
        <p:spPr>
          <a:xfrm>
            <a:off x="1043305" y="483870"/>
            <a:ext cx="1168400" cy="712470"/>
          </a:xfrm>
          <a:prstGeom prst="rect">
            <a:avLst/>
          </a:prstGeom>
        </p:spPr>
      </p:pic>
      <p:sp>
        <p:nvSpPr>
          <p:cNvPr id="8" name="Text Box 7"/>
          <p:cNvSpPr txBox="1"/>
          <p:nvPr/>
        </p:nvSpPr>
        <p:spPr>
          <a:xfrm>
            <a:off x="2807970" y="579120"/>
            <a:ext cx="3248025" cy="521970"/>
          </a:xfrm>
          <a:prstGeom prst="rect">
            <a:avLst/>
          </a:prstGeom>
          <a:noFill/>
        </p:spPr>
        <p:txBody>
          <a:bodyPr wrap="square" rtlCol="0">
            <a:spAutoFit/>
          </a:bodyPr>
          <a:lstStyle/>
          <a:p>
            <a:pPr algn="r"/>
            <a:r>
              <a:rPr lang="pt-BR" altLang="en-US" dirty="0">
                <a:solidFill>
                  <a:srgbClr val="657071"/>
                </a:solidFill>
              </a:rPr>
              <a:t>CODE OF CONDUCT</a:t>
            </a:r>
          </a:p>
          <a:p>
            <a:pPr algn="r"/>
            <a:r>
              <a:rPr lang="pt-BR" altLang="en-US" sz="1000" dirty="0">
                <a:solidFill>
                  <a:srgbClr val="657071"/>
                </a:solidFill>
                <a:latin typeface="+mj-lt"/>
                <a:cs typeface="+mj-lt"/>
              </a:rPr>
              <a:t>April 2024</a:t>
            </a:r>
          </a:p>
        </p:txBody>
      </p:sp>
      <p:sp>
        <p:nvSpPr>
          <p:cNvPr id="5" name="Text Box 4"/>
          <p:cNvSpPr txBox="1"/>
          <p:nvPr/>
        </p:nvSpPr>
        <p:spPr>
          <a:xfrm>
            <a:off x="5357495" y="9174480"/>
            <a:ext cx="698500" cy="245110"/>
          </a:xfrm>
          <a:prstGeom prst="rect">
            <a:avLst/>
          </a:prstGeom>
          <a:noFill/>
        </p:spPr>
        <p:txBody>
          <a:bodyPr wrap="square" rtlCol="0">
            <a:spAutoFit/>
          </a:bodyPr>
          <a:lstStyle/>
          <a:p>
            <a:pPr algn="r"/>
            <a:r>
              <a:rPr lang="pt-BR" altLang="en-US" sz="1000" b="1">
                <a:solidFill>
                  <a:srgbClr val="636E6F"/>
                </a:solidFill>
                <a:latin typeface="+mj-lt"/>
                <a:cs typeface="+mj-lt"/>
              </a:rPr>
              <a:t>// 02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X2_SAVIXX"/>
          <p:cNvPicPr>
            <a:picLocks noChangeAspect="1"/>
          </p:cNvPicPr>
          <p:nvPr/>
        </p:nvPicPr>
        <p:blipFill>
          <a:blip r:embed="rId2">
            <a:alphaModFix amt="9000"/>
            <a:extLst>
              <a:ext uri="{96DAC541-7B7A-43D3-8B79-37D633B846F1}">
                <asvg:svgBlip xmlns:asvg="http://schemas.microsoft.com/office/drawing/2016/SVG/main" r:embed="rId3"/>
              </a:ext>
            </a:extLst>
          </a:blip>
          <a:srcRect t="57243" r="44694"/>
          <a:stretch>
            <a:fillRect/>
          </a:stretch>
        </p:blipFill>
        <p:spPr>
          <a:xfrm>
            <a:off x="1202055" y="-179070"/>
            <a:ext cx="5778500" cy="4531995"/>
          </a:xfrm>
          <a:prstGeom prst="rect">
            <a:avLst/>
          </a:prstGeom>
        </p:spPr>
      </p:pic>
      <p:sp>
        <p:nvSpPr>
          <p:cNvPr id="4" name="Text Box 3"/>
          <p:cNvSpPr txBox="1"/>
          <p:nvPr/>
        </p:nvSpPr>
        <p:spPr>
          <a:xfrm>
            <a:off x="1043305" y="1471860"/>
            <a:ext cx="5012690" cy="8156079"/>
          </a:xfrm>
          <a:prstGeom prst="rect">
            <a:avLst/>
          </a:prstGeom>
          <a:noFill/>
        </p:spPr>
        <p:txBody>
          <a:bodyPr wrap="square" rtlCol="0">
            <a:spAutoFit/>
          </a:bodyPr>
          <a:lstStyle/>
          <a:p>
            <a:pPr algn="ctr"/>
            <a:r>
              <a:rPr lang="en-US" sz="1600" b="1" dirty="0">
                <a:latin typeface="+mj-lt"/>
                <a:cs typeface="+mj-lt"/>
              </a:rPr>
              <a:t>MISSION, VISION, AND VALUES</a:t>
            </a:r>
          </a:p>
          <a:p>
            <a:pPr algn="ctr"/>
            <a:endParaRPr lang="en-US" sz="1600" b="1" dirty="0">
              <a:latin typeface="+mj-lt"/>
              <a:cs typeface="+mj-lt"/>
            </a:endParaRPr>
          </a:p>
          <a:p>
            <a:pPr algn="just"/>
            <a:r>
              <a:rPr lang="en-US" sz="1200" b="1" dirty="0">
                <a:latin typeface="+mj-lt"/>
                <a:cs typeface="+mj-lt"/>
              </a:rPr>
              <a:t>THE HEART OF OUR COMPANY</a:t>
            </a:r>
          </a:p>
          <a:p>
            <a:pPr algn="just"/>
            <a:endParaRPr lang="en-US" sz="1200" b="1" dirty="0">
              <a:latin typeface="+mj-lt"/>
              <a:cs typeface="+mj-lt"/>
            </a:endParaRPr>
          </a:p>
          <a:p>
            <a:pPr algn="just"/>
            <a:r>
              <a:rPr lang="en-US" sz="1200" dirty="0">
                <a:latin typeface="+mj-lt"/>
                <a:cs typeface="+mj-lt"/>
              </a:rPr>
              <a:t>Our mission is to deliver top-notch and highly competitive international trade solutions while upholding a commitment to stability, excellence, and innovation. We aim to drive dynamism and profitability within the sectors we serve.</a:t>
            </a:r>
          </a:p>
          <a:p>
            <a:pPr algn="just"/>
            <a:endParaRPr lang="en-US" sz="1200" dirty="0">
              <a:latin typeface="+mj-lt"/>
              <a:cs typeface="+mj-lt"/>
            </a:endParaRPr>
          </a:p>
          <a:p>
            <a:pPr algn="just"/>
            <a:r>
              <a:rPr lang="en-US" sz="1200" b="1" dirty="0">
                <a:latin typeface="+mj-lt"/>
                <a:cs typeface="+mj-lt"/>
              </a:rPr>
              <a:t>BUSINESS PERSPECTIVE</a:t>
            </a:r>
          </a:p>
          <a:p>
            <a:pPr algn="just"/>
            <a:endParaRPr lang="en-US" sz="1200" dirty="0">
              <a:latin typeface="+mj-lt"/>
              <a:cs typeface="+mj-lt"/>
            </a:endParaRPr>
          </a:p>
          <a:p>
            <a:pPr algn="just"/>
            <a:r>
              <a:rPr lang="en-US" sz="1200" dirty="0">
                <a:latin typeface="+mj-lt"/>
                <a:cs typeface="+mj-lt"/>
              </a:rPr>
              <a:t>Our aspiration is to remain a benchmark in the industry,</a:t>
            </a:r>
          </a:p>
          <a:p>
            <a:pPr algn="just"/>
            <a:r>
              <a:rPr lang="en-US" sz="1200" dirty="0">
                <a:latin typeface="+mj-lt"/>
                <a:cs typeface="+mj-lt"/>
              </a:rPr>
              <a:t>recognized by our customers, employees, and partners as</a:t>
            </a:r>
          </a:p>
          <a:p>
            <a:pPr algn="just"/>
            <a:r>
              <a:rPr lang="en-US" sz="1200" dirty="0">
                <a:latin typeface="+mj-lt"/>
                <a:cs typeface="+mj-lt"/>
              </a:rPr>
              <a:t>an ethical, efficient, innovative, and transparent company.</a:t>
            </a:r>
          </a:p>
          <a:p>
            <a:pPr algn="just"/>
            <a:endParaRPr lang="en-US" sz="1200" dirty="0">
              <a:latin typeface="+mj-lt"/>
              <a:cs typeface="+mj-lt"/>
            </a:endParaRPr>
          </a:p>
          <a:p>
            <a:pPr algn="just"/>
            <a:r>
              <a:rPr lang="en-US" sz="1200" b="1" dirty="0">
                <a:latin typeface="+mj-lt"/>
                <a:cs typeface="+mj-lt"/>
              </a:rPr>
              <a:t>CORPORATE PILLARS</a:t>
            </a:r>
            <a:endParaRPr lang="en-US" sz="1200" dirty="0">
              <a:latin typeface="+mj-lt"/>
              <a:cs typeface="+mj-lt"/>
            </a:endParaRPr>
          </a:p>
          <a:p>
            <a:pPr algn="just"/>
            <a:endParaRPr lang="en-US" sz="1200" dirty="0">
              <a:latin typeface="+mj-lt"/>
              <a:cs typeface="+mj-lt"/>
            </a:endParaRPr>
          </a:p>
          <a:p>
            <a:pPr algn="just"/>
            <a:r>
              <a:rPr lang="en-US" sz="1200" b="1" dirty="0">
                <a:latin typeface="+mj-lt"/>
                <a:cs typeface="+mj-lt"/>
              </a:rPr>
              <a:t>Long-Term Vision:</a:t>
            </a:r>
            <a:r>
              <a:rPr lang="en-US" sz="1200" dirty="0">
                <a:latin typeface="+mj-lt"/>
                <a:cs typeface="+mj-lt"/>
              </a:rPr>
              <a:t> Maintaining a clear understanding of our objectives and</a:t>
            </a:r>
          </a:p>
          <a:p>
            <a:pPr algn="just"/>
            <a:r>
              <a:rPr lang="en-US" sz="1200" dirty="0">
                <a:latin typeface="+mj-lt"/>
                <a:cs typeface="+mj-lt"/>
              </a:rPr>
              <a:t>the ability to anticipate market threats and opportunities proactively;</a:t>
            </a:r>
          </a:p>
          <a:p>
            <a:pPr algn="just"/>
            <a:endParaRPr lang="en-US" sz="1200" dirty="0">
              <a:latin typeface="+mj-lt"/>
              <a:cs typeface="+mj-lt"/>
            </a:endParaRPr>
          </a:p>
          <a:p>
            <a:pPr algn="just"/>
            <a:r>
              <a:rPr lang="en-US" sz="1200" b="1" dirty="0">
                <a:latin typeface="+mj-lt"/>
                <a:cs typeface="+mj-lt"/>
              </a:rPr>
              <a:t>Creativity and Innovation:</a:t>
            </a:r>
            <a:r>
              <a:rPr lang="en-US" sz="1200" dirty="0">
                <a:latin typeface="+mj-lt"/>
                <a:cs typeface="+mj-lt"/>
              </a:rPr>
              <a:t> Endeavoring to craft innovative, viable, and</a:t>
            </a:r>
          </a:p>
          <a:p>
            <a:pPr algn="just"/>
            <a:r>
              <a:rPr lang="en-US" sz="1200" dirty="0">
                <a:latin typeface="+mj-lt"/>
                <a:cs typeface="+mj-lt"/>
              </a:rPr>
              <a:t>fitting solutions for every situation and business;</a:t>
            </a:r>
          </a:p>
          <a:p>
            <a:pPr algn="just"/>
            <a:endParaRPr lang="en-US" sz="1200" dirty="0">
              <a:latin typeface="+mj-lt"/>
              <a:cs typeface="+mj-lt"/>
            </a:endParaRPr>
          </a:p>
          <a:p>
            <a:pPr algn="just"/>
            <a:r>
              <a:rPr lang="en-US" sz="1200" b="1" dirty="0">
                <a:latin typeface="+mj-lt"/>
                <a:cs typeface="+mj-lt"/>
              </a:rPr>
              <a:t>Quality assurance:</a:t>
            </a:r>
            <a:r>
              <a:rPr lang="en-US" sz="1200" dirty="0">
                <a:latin typeface="+mj-lt"/>
                <a:cs typeface="+mj-lt"/>
              </a:rPr>
              <a:t> Our dedication to upholding the highest standards in</a:t>
            </a:r>
          </a:p>
          <a:p>
            <a:pPr algn="just"/>
            <a:r>
              <a:rPr lang="en-US" sz="1200" dirty="0">
                <a:latin typeface="+mj-lt"/>
                <a:cs typeface="+mj-lt"/>
              </a:rPr>
              <a:t>our processes and services, with a constant focus on quality and precision;</a:t>
            </a:r>
          </a:p>
          <a:p>
            <a:pPr algn="just"/>
            <a:endParaRPr lang="en-US" sz="1200" dirty="0">
              <a:latin typeface="+mj-lt"/>
              <a:cs typeface="+mj-lt"/>
            </a:endParaRPr>
          </a:p>
          <a:p>
            <a:pPr algn="just"/>
            <a:r>
              <a:rPr lang="en-US" sz="1200" b="1" dirty="0">
                <a:latin typeface="+mj-lt"/>
                <a:cs typeface="+mj-lt"/>
              </a:rPr>
              <a:t>Customer-Centric Approach:</a:t>
            </a:r>
            <a:r>
              <a:rPr lang="en-US" sz="1200" dirty="0">
                <a:latin typeface="+mj-lt"/>
                <a:cs typeface="+mj-lt"/>
              </a:rPr>
              <a:t> Operating with a foundation built upon</a:t>
            </a:r>
          </a:p>
          <a:p>
            <a:pPr algn="just"/>
            <a:r>
              <a:rPr lang="en-US" sz="1200" dirty="0">
                <a:latin typeface="+mj-lt"/>
                <a:cs typeface="+mj-lt"/>
              </a:rPr>
              <a:t>the needs of our customers and providing solutions that exceed their</a:t>
            </a:r>
          </a:p>
          <a:p>
            <a:pPr algn="just"/>
            <a:r>
              <a:rPr lang="en-US" sz="1200" dirty="0">
                <a:latin typeface="+mj-lt"/>
                <a:cs typeface="+mj-lt"/>
              </a:rPr>
              <a:t>expectations;</a:t>
            </a:r>
          </a:p>
          <a:p>
            <a:pPr algn="just"/>
            <a:endParaRPr lang="en-US" sz="1200" dirty="0">
              <a:latin typeface="+mj-lt"/>
              <a:cs typeface="+mj-lt"/>
            </a:endParaRPr>
          </a:p>
          <a:p>
            <a:pPr algn="just"/>
            <a:r>
              <a:rPr lang="en-US" sz="1200" b="1" dirty="0">
                <a:latin typeface="+mj-lt"/>
                <a:cs typeface="+mj-lt"/>
              </a:rPr>
              <a:t>Ethical Integrity:</a:t>
            </a:r>
            <a:r>
              <a:rPr lang="en-US" sz="1200" dirty="0">
                <a:latin typeface="+mj-lt"/>
                <a:cs typeface="+mj-lt"/>
              </a:rPr>
              <a:t> Our commitment to conducting business with</a:t>
            </a:r>
          </a:p>
          <a:p>
            <a:pPr algn="just"/>
            <a:r>
              <a:rPr lang="en-US" sz="1200" dirty="0">
                <a:latin typeface="+mj-lt"/>
                <a:cs typeface="+mj-lt"/>
              </a:rPr>
              <a:t>unwavering ethics and transparency in all our interactions with customers,</a:t>
            </a:r>
          </a:p>
          <a:p>
            <a:pPr algn="just"/>
            <a:r>
              <a:rPr lang="en-US" sz="1200" dirty="0">
                <a:latin typeface="+mj-lt"/>
                <a:cs typeface="+mj-lt"/>
              </a:rPr>
              <a:t>employees, and partners;</a:t>
            </a:r>
          </a:p>
          <a:p>
            <a:pPr algn="just"/>
            <a:endParaRPr lang="en-US" sz="1200" dirty="0">
              <a:latin typeface="+mj-lt"/>
              <a:cs typeface="+mj-lt"/>
            </a:endParaRPr>
          </a:p>
          <a:p>
            <a:pPr algn="just"/>
            <a:r>
              <a:rPr lang="en-US" sz="1200" b="1" dirty="0">
                <a:latin typeface="+mj-lt"/>
                <a:cs typeface="+mj-lt"/>
              </a:rPr>
              <a:t>Dedication:</a:t>
            </a:r>
            <a:r>
              <a:rPr lang="en-US" sz="1200" dirty="0">
                <a:latin typeface="+mj-lt"/>
                <a:cs typeface="+mj-lt"/>
              </a:rPr>
              <a:t> Wholehearted commitment of our partners, directors, and</a:t>
            </a:r>
          </a:p>
          <a:p>
            <a:pPr algn="just"/>
            <a:r>
              <a:rPr lang="en-US" sz="1200" dirty="0">
                <a:latin typeface="+mj-lt"/>
                <a:cs typeface="+mj-lt"/>
              </a:rPr>
              <a:t>collaborators to the organization’s goals;</a:t>
            </a:r>
          </a:p>
          <a:p>
            <a:pPr algn="just"/>
            <a:endParaRPr lang="en-US" sz="1200" dirty="0">
              <a:latin typeface="+mj-lt"/>
              <a:cs typeface="+mj-lt"/>
            </a:endParaRPr>
          </a:p>
          <a:p>
            <a:pPr algn="just"/>
            <a:r>
              <a:rPr lang="en-US" sz="1200" b="1" dirty="0">
                <a:latin typeface="+mj-lt"/>
                <a:cs typeface="+mj-lt"/>
              </a:rPr>
              <a:t>Social responsibility: </a:t>
            </a:r>
            <a:r>
              <a:rPr lang="en-US" sz="1200" dirty="0">
                <a:latin typeface="+mj-lt"/>
                <a:cs typeface="+mj-lt"/>
              </a:rPr>
              <a:t>Our commitment to creating value for society</a:t>
            </a:r>
          </a:p>
          <a:p>
            <a:pPr algn="just"/>
            <a:r>
              <a:rPr lang="en-US" sz="1200" dirty="0">
                <a:latin typeface="+mj-lt"/>
                <a:cs typeface="+mj-lt"/>
              </a:rPr>
              <a:t>through targeted initiatives and conscientious actions within the</a:t>
            </a:r>
          </a:p>
          <a:p>
            <a:pPr algn="just"/>
            <a:r>
              <a:rPr lang="en-US" sz="1200" dirty="0">
                <a:latin typeface="+mj-lt"/>
                <a:cs typeface="+mj-lt"/>
              </a:rPr>
              <a:t>communities we serve;</a:t>
            </a:r>
          </a:p>
          <a:p>
            <a:pPr algn="just"/>
            <a:endParaRPr lang="en-US" sz="1200" dirty="0">
              <a:latin typeface="+mj-lt"/>
              <a:cs typeface="+mj-lt"/>
            </a:endParaRPr>
          </a:p>
          <a:p>
            <a:pPr algn="just"/>
            <a:r>
              <a:rPr lang="en-US" sz="1200" b="1" dirty="0">
                <a:latin typeface="+mj-lt"/>
                <a:cs typeface="+mj-lt"/>
              </a:rPr>
              <a:t>Persistent Excellence:</a:t>
            </a:r>
            <a:r>
              <a:rPr lang="en-US" sz="1200" dirty="0">
                <a:latin typeface="+mj-lt"/>
                <a:cs typeface="+mj-lt"/>
              </a:rPr>
              <a:t> Our unwavering commitment to continuous</a:t>
            </a:r>
          </a:p>
          <a:p>
            <a:pPr algn="just"/>
            <a:r>
              <a:rPr lang="en-US" sz="1200" dirty="0">
                <a:latin typeface="+mj-lt"/>
                <a:cs typeface="+mj-lt"/>
              </a:rPr>
              <a:t>improvement and the pursuit of excellence.</a:t>
            </a:r>
          </a:p>
        </p:txBody>
      </p:sp>
      <p:pic>
        <p:nvPicPr>
          <p:cNvPr id="22" name="Picture 21" descr="logo_savixx"/>
          <p:cNvPicPr>
            <a:picLocks noChangeAspect="1"/>
          </p:cNvPicPr>
          <p:nvPr/>
        </p:nvPicPr>
        <p:blipFill>
          <a:blip r:embed="rId4"/>
          <a:stretch>
            <a:fillRect/>
          </a:stretch>
        </p:blipFill>
        <p:spPr>
          <a:xfrm>
            <a:off x="1043305" y="483870"/>
            <a:ext cx="1168400" cy="712470"/>
          </a:xfrm>
          <a:prstGeom prst="rect">
            <a:avLst/>
          </a:prstGeom>
        </p:spPr>
      </p:pic>
      <p:sp>
        <p:nvSpPr>
          <p:cNvPr id="8" name="Text Box 7"/>
          <p:cNvSpPr txBox="1"/>
          <p:nvPr/>
        </p:nvSpPr>
        <p:spPr>
          <a:xfrm>
            <a:off x="2807970" y="579120"/>
            <a:ext cx="3248025" cy="521970"/>
          </a:xfrm>
          <a:prstGeom prst="rect">
            <a:avLst/>
          </a:prstGeom>
          <a:noFill/>
        </p:spPr>
        <p:txBody>
          <a:bodyPr wrap="square" rtlCol="0">
            <a:spAutoFit/>
          </a:bodyPr>
          <a:lstStyle/>
          <a:p>
            <a:pPr algn="r"/>
            <a:r>
              <a:rPr lang="pt-BR" altLang="en-US" dirty="0">
                <a:solidFill>
                  <a:srgbClr val="657071"/>
                </a:solidFill>
              </a:rPr>
              <a:t>CODE OF CONDUCT</a:t>
            </a:r>
          </a:p>
          <a:p>
            <a:pPr algn="r"/>
            <a:r>
              <a:rPr lang="pt-BR" altLang="en-US" sz="1000" dirty="0">
                <a:solidFill>
                  <a:srgbClr val="657071"/>
                </a:solidFill>
                <a:latin typeface="+mj-lt"/>
                <a:cs typeface="+mj-lt"/>
              </a:rPr>
              <a:t>April 2024</a:t>
            </a:r>
          </a:p>
        </p:txBody>
      </p:sp>
      <p:sp>
        <p:nvSpPr>
          <p:cNvPr id="2" name="Text Box 1"/>
          <p:cNvSpPr txBox="1"/>
          <p:nvPr/>
        </p:nvSpPr>
        <p:spPr>
          <a:xfrm>
            <a:off x="5357495" y="9174480"/>
            <a:ext cx="698500" cy="245110"/>
          </a:xfrm>
          <a:prstGeom prst="rect">
            <a:avLst/>
          </a:prstGeom>
          <a:noFill/>
        </p:spPr>
        <p:txBody>
          <a:bodyPr wrap="square" rtlCol="0">
            <a:spAutoFit/>
          </a:bodyPr>
          <a:lstStyle/>
          <a:p>
            <a:pPr algn="r"/>
            <a:r>
              <a:rPr lang="pt-BR" altLang="en-US" sz="1000" b="1">
                <a:solidFill>
                  <a:srgbClr val="636E6F"/>
                </a:solidFill>
                <a:latin typeface="+mj-lt"/>
                <a:cs typeface="+mj-lt"/>
              </a:rPr>
              <a:t>// 03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X2_SAVIXX"/>
          <p:cNvPicPr>
            <a:picLocks noChangeAspect="1"/>
          </p:cNvPicPr>
          <p:nvPr/>
        </p:nvPicPr>
        <p:blipFill>
          <a:blip r:embed="rId2">
            <a:alphaModFix amt="9000"/>
            <a:extLst>
              <a:ext uri="{96DAC541-7B7A-43D3-8B79-37D633B846F1}">
                <asvg:svgBlip xmlns:asvg="http://schemas.microsoft.com/office/drawing/2016/SVG/main" r:embed="rId3"/>
              </a:ext>
            </a:extLst>
          </a:blip>
          <a:srcRect t="57243" r="44694"/>
          <a:stretch>
            <a:fillRect/>
          </a:stretch>
        </p:blipFill>
        <p:spPr>
          <a:xfrm>
            <a:off x="1202055" y="-179070"/>
            <a:ext cx="5778500" cy="4531995"/>
          </a:xfrm>
          <a:prstGeom prst="rect">
            <a:avLst/>
          </a:prstGeom>
        </p:spPr>
      </p:pic>
      <p:sp>
        <p:nvSpPr>
          <p:cNvPr id="4" name="Text Box 3"/>
          <p:cNvSpPr txBox="1"/>
          <p:nvPr/>
        </p:nvSpPr>
        <p:spPr>
          <a:xfrm>
            <a:off x="1043305" y="1671320"/>
            <a:ext cx="5012690" cy="6124754"/>
          </a:xfrm>
          <a:prstGeom prst="rect">
            <a:avLst/>
          </a:prstGeom>
          <a:noFill/>
        </p:spPr>
        <p:txBody>
          <a:bodyPr wrap="square" rtlCol="0">
            <a:spAutoFit/>
          </a:bodyPr>
          <a:lstStyle/>
          <a:p>
            <a:pPr algn="ctr"/>
            <a:r>
              <a:rPr lang="en-US" sz="1600" b="1" dirty="0">
                <a:latin typeface="+mj-lt"/>
                <a:cs typeface="+mj-lt"/>
              </a:rPr>
              <a:t>ESSENTIAL</a:t>
            </a:r>
          </a:p>
          <a:p>
            <a:pPr algn="ctr"/>
            <a:endParaRPr lang="en-US" sz="1600" b="1" dirty="0">
              <a:latin typeface="+mj-lt"/>
              <a:cs typeface="+mj-lt"/>
            </a:endParaRPr>
          </a:p>
          <a:p>
            <a:pPr algn="just"/>
            <a:r>
              <a:rPr lang="en-US" sz="1200" dirty="0">
                <a:latin typeface="+mj-lt"/>
                <a:cs typeface="+mj-lt"/>
              </a:rPr>
              <a:t>This Code seeks to ensure uniformity in the behaviors expected from all our employees, regardless of their department. Our reputation is the result of collective effort; each of us bears responsibility for upholding and enhancing the image of trust and credibility we've cultivated. This is crucial for our ongoing pursuit of excellence and for shaping a brighter future for both our clients and ourselves.</a:t>
            </a:r>
          </a:p>
          <a:p>
            <a:pPr algn="just"/>
            <a:endParaRPr lang="en-US" sz="1200" dirty="0">
              <a:latin typeface="+mj-lt"/>
              <a:cs typeface="+mj-lt"/>
            </a:endParaRPr>
          </a:p>
          <a:p>
            <a:pPr algn="just"/>
            <a:r>
              <a:rPr lang="en-US" sz="1200" dirty="0">
                <a:latin typeface="+mj-lt"/>
                <a:cs typeface="+mj-lt"/>
              </a:rPr>
              <a:t>Our work is how we meet our needs and pursue our dreams. Yet, we'll only achieve our goals if everyone pitches in, consistently showing utmost dedication in their tasks, fostering better collaboration among us. Hence, it's imperative that each of us adheres to this Code of conduct.</a:t>
            </a:r>
          </a:p>
          <a:p>
            <a:pPr algn="just"/>
            <a:endParaRPr lang="en-US" sz="1200" dirty="0">
              <a:latin typeface="+mj-lt"/>
              <a:cs typeface="+mj-lt"/>
            </a:endParaRPr>
          </a:p>
          <a:p>
            <a:pPr algn="just"/>
            <a:r>
              <a:rPr lang="en-US" sz="1200" dirty="0">
                <a:latin typeface="+mj-lt"/>
                <a:cs typeface="+mj-lt"/>
              </a:rPr>
              <a:t>May it serve as both, a reference and a guide, for our day-to-day work issues, reflecting our ethos. Our objective is to embody an ethical, responsible, transparent, and respectful demeanor towards all those we engage with. While it may not encompass every conceivable situation we encounter, it provides direction on the conduct we should uphold within and beyond the organizational sphere.</a:t>
            </a:r>
          </a:p>
          <a:p>
            <a:pPr algn="just"/>
            <a:endParaRPr lang="en-US" sz="1200" dirty="0">
              <a:latin typeface="+mj-lt"/>
              <a:cs typeface="+mj-lt"/>
            </a:endParaRPr>
          </a:p>
          <a:p>
            <a:pPr algn="just"/>
            <a:r>
              <a:rPr lang="en-US" sz="1200" dirty="0">
                <a:latin typeface="+mj-lt"/>
                <a:cs typeface="+mj-lt"/>
              </a:rPr>
              <a:t>This Code of Conduct is a crucial component of the individual employment agreement. The regulatory measures outlined within apply to all employees, irrespective of hierarchical position or contractual form. It is incumbent upon each employee or service provider to review this Code, comprehend their obligations, and adhere to the prescribed guidelines. Compliance with these provisions is mandatory for the entire duration of the employment contract, and no individual may claim ignorance thereof.</a:t>
            </a:r>
          </a:p>
          <a:p>
            <a:pPr algn="just"/>
            <a:endParaRPr lang="en-US" sz="1200" dirty="0">
              <a:latin typeface="+mj-lt"/>
              <a:cs typeface="+mj-lt"/>
            </a:endParaRPr>
          </a:p>
          <a:p>
            <a:pPr algn="just"/>
            <a:r>
              <a:rPr lang="en-US" sz="1200" dirty="0">
                <a:latin typeface="+mj-lt"/>
                <a:cs typeface="+mj-lt"/>
              </a:rPr>
              <a:t>We understand that a minor slip-up can escalate into unimaginable proportions, and inappropriate behavior can have profound consequences for our business.</a:t>
            </a:r>
          </a:p>
        </p:txBody>
      </p:sp>
      <p:pic>
        <p:nvPicPr>
          <p:cNvPr id="22" name="Picture 21" descr="logo_savixx"/>
          <p:cNvPicPr>
            <a:picLocks noChangeAspect="1"/>
          </p:cNvPicPr>
          <p:nvPr/>
        </p:nvPicPr>
        <p:blipFill>
          <a:blip r:embed="rId4"/>
          <a:stretch>
            <a:fillRect/>
          </a:stretch>
        </p:blipFill>
        <p:spPr>
          <a:xfrm>
            <a:off x="1043305" y="483870"/>
            <a:ext cx="1168400" cy="712470"/>
          </a:xfrm>
          <a:prstGeom prst="rect">
            <a:avLst/>
          </a:prstGeom>
        </p:spPr>
      </p:pic>
      <p:sp>
        <p:nvSpPr>
          <p:cNvPr id="8" name="Text Box 7"/>
          <p:cNvSpPr txBox="1"/>
          <p:nvPr/>
        </p:nvSpPr>
        <p:spPr>
          <a:xfrm>
            <a:off x="2807970" y="579120"/>
            <a:ext cx="3248025" cy="521970"/>
          </a:xfrm>
          <a:prstGeom prst="rect">
            <a:avLst/>
          </a:prstGeom>
          <a:noFill/>
        </p:spPr>
        <p:txBody>
          <a:bodyPr wrap="square" rtlCol="0">
            <a:spAutoFit/>
          </a:bodyPr>
          <a:lstStyle/>
          <a:p>
            <a:pPr algn="r"/>
            <a:r>
              <a:rPr lang="pt-BR" altLang="en-US" dirty="0">
                <a:solidFill>
                  <a:srgbClr val="657071"/>
                </a:solidFill>
              </a:rPr>
              <a:t>CODE OF CONDUCT</a:t>
            </a:r>
          </a:p>
          <a:p>
            <a:pPr algn="r"/>
            <a:r>
              <a:rPr lang="pt-BR" altLang="en-US" sz="1000" dirty="0">
                <a:solidFill>
                  <a:srgbClr val="657071"/>
                </a:solidFill>
                <a:latin typeface="+mj-lt"/>
                <a:cs typeface="+mj-lt"/>
              </a:rPr>
              <a:t>April 2024</a:t>
            </a:r>
          </a:p>
        </p:txBody>
      </p:sp>
      <p:sp>
        <p:nvSpPr>
          <p:cNvPr id="5" name="Text Box 4"/>
          <p:cNvSpPr txBox="1"/>
          <p:nvPr/>
        </p:nvSpPr>
        <p:spPr>
          <a:xfrm>
            <a:off x="5357495" y="9174480"/>
            <a:ext cx="698500" cy="245110"/>
          </a:xfrm>
          <a:prstGeom prst="rect">
            <a:avLst/>
          </a:prstGeom>
          <a:noFill/>
        </p:spPr>
        <p:txBody>
          <a:bodyPr wrap="square" rtlCol="0">
            <a:spAutoFit/>
          </a:bodyPr>
          <a:lstStyle/>
          <a:p>
            <a:pPr algn="r"/>
            <a:r>
              <a:rPr lang="pt-BR" altLang="en-US" sz="1000" b="1">
                <a:solidFill>
                  <a:srgbClr val="636E6F"/>
                </a:solidFill>
                <a:latin typeface="+mj-lt"/>
                <a:cs typeface="+mj-lt"/>
              </a:rPr>
              <a:t>// 04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X2_SAVIXX"/>
          <p:cNvPicPr>
            <a:picLocks noChangeAspect="1"/>
          </p:cNvPicPr>
          <p:nvPr/>
        </p:nvPicPr>
        <p:blipFill>
          <a:blip r:embed="rId2">
            <a:alphaModFix amt="9000"/>
            <a:extLst>
              <a:ext uri="{96DAC541-7B7A-43D3-8B79-37D633B846F1}">
                <asvg:svgBlip xmlns:asvg="http://schemas.microsoft.com/office/drawing/2016/SVG/main" r:embed="rId3"/>
              </a:ext>
            </a:extLst>
          </a:blip>
          <a:srcRect t="57243" r="44694"/>
          <a:stretch>
            <a:fillRect/>
          </a:stretch>
        </p:blipFill>
        <p:spPr>
          <a:xfrm>
            <a:off x="1202055" y="-179070"/>
            <a:ext cx="5778500" cy="4531995"/>
          </a:xfrm>
          <a:prstGeom prst="rect">
            <a:avLst/>
          </a:prstGeom>
        </p:spPr>
      </p:pic>
      <p:sp>
        <p:nvSpPr>
          <p:cNvPr id="4" name="Text Box 3"/>
          <p:cNvSpPr txBox="1"/>
          <p:nvPr/>
        </p:nvSpPr>
        <p:spPr>
          <a:xfrm>
            <a:off x="1043305" y="1671320"/>
            <a:ext cx="5012690" cy="2616101"/>
          </a:xfrm>
          <a:prstGeom prst="rect">
            <a:avLst/>
          </a:prstGeom>
          <a:noFill/>
        </p:spPr>
        <p:txBody>
          <a:bodyPr wrap="square" rtlCol="0">
            <a:spAutoFit/>
          </a:bodyPr>
          <a:lstStyle/>
          <a:p>
            <a:pPr algn="ctr"/>
            <a:r>
              <a:rPr lang="en-US" sz="1600" b="1" dirty="0">
                <a:latin typeface="+mj-lt"/>
                <a:cs typeface="+mj-lt"/>
              </a:rPr>
              <a:t>PRIDE IN YOUR WORK</a:t>
            </a:r>
          </a:p>
          <a:p>
            <a:pPr algn="ctr"/>
            <a:endParaRPr lang="en-US" sz="1600" b="1" dirty="0">
              <a:latin typeface="+mj-lt"/>
              <a:cs typeface="+mj-lt"/>
            </a:endParaRPr>
          </a:p>
          <a:p>
            <a:pPr algn="just"/>
            <a:r>
              <a:rPr lang="en-US" sz="1200" dirty="0" err="1">
                <a:latin typeface="+mj-lt"/>
                <a:cs typeface="+mj-lt"/>
              </a:rPr>
              <a:t>Savixx</a:t>
            </a:r>
            <a:r>
              <a:rPr lang="en-US" sz="1200" dirty="0">
                <a:latin typeface="+mj-lt"/>
                <a:cs typeface="+mj-lt"/>
              </a:rPr>
              <a:t> should consistently be perceived by clients and the market as a reputable and trustworthy organization. Acquiring a job or securing a client is challenging, but maintaining them demands daily diligence. If we adhere to the values of our actions with simplicity, attention, care, and promptness, our work will consistently be recognized as a competitive advantage.</a:t>
            </a:r>
          </a:p>
          <a:p>
            <a:pPr algn="just"/>
            <a:endParaRPr lang="en-US" sz="1200" dirty="0">
              <a:latin typeface="+mj-lt"/>
              <a:cs typeface="+mj-lt"/>
            </a:endParaRPr>
          </a:p>
          <a:p>
            <a:pPr algn="just"/>
            <a:r>
              <a:rPr lang="en-US" sz="1200" dirty="0">
                <a:latin typeface="+mj-lt"/>
                <a:cs typeface="+mj-lt"/>
              </a:rPr>
              <a:t>It's fundamental that these principles are reflected in our actions..</a:t>
            </a:r>
          </a:p>
          <a:p>
            <a:pPr algn="just"/>
            <a:endParaRPr lang="en-US" sz="1200" dirty="0">
              <a:latin typeface="+mj-lt"/>
              <a:cs typeface="+mj-lt"/>
            </a:endParaRPr>
          </a:p>
          <a:p>
            <a:pPr algn="just"/>
            <a:r>
              <a:rPr lang="en-US" sz="1200" dirty="0">
                <a:latin typeface="+mj-lt"/>
                <a:cs typeface="+mj-lt"/>
              </a:rPr>
              <a:t>Our Human Resources policies are designed to uphold fairness, transparency, impartiality, and professionalism, ensuring equal job opportunities for all individuals within the Company.</a:t>
            </a:r>
          </a:p>
        </p:txBody>
      </p:sp>
      <p:pic>
        <p:nvPicPr>
          <p:cNvPr id="22" name="Picture 21" descr="logo_savixx"/>
          <p:cNvPicPr>
            <a:picLocks noChangeAspect="1"/>
          </p:cNvPicPr>
          <p:nvPr/>
        </p:nvPicPr>
        <p:blipFill>
          <a:blip r:embed="rId4"/>
          <a:stretch>
            <a:fillRect/>
          </a:stretch>
        </p:blipFill>
        <p:spPr>
          <a:xfrm>
            <a:off x="1043305" y="483870"/>
            <a:ext cx="1168400" cy="712470"/>
          </a:xfrm>
          <a:prstGeom prst="rect">
            <a:avLst/>
          </a:prstGeom>
        </p:spPr>
      </p:pic>
      <p:sp>
        <p:nvSpPr>
          <p:cNvPr id="8" name="Text Box 7"/>
          <p:cNvSpPr txBox="1"/>
          <p:nvPr/>
        </p:nvSpPr>
        <p:spPr>
          <a:xfrm>
            <a:off x="2807970" y="579120"/>
            <a:ext cx="3248025" cy="521970"/>
          </a:xfrm>
          <a:prstGeom prst="rect">
            <a:avLst/>
          </a:prstGeom>
          <a:noFill/>
        </p:spPr>
        <p:txBody>
          <a:bodyPr wrap="square" rtlCol="0">
            <a:spAutoFit/>
          </a:bodyPr>
          <a:lstStyle/>
          <a:p>
            <a:pPr algn="r"/>
            <a:r>
              <a:rPr lang="pt-BR" altLang="en-US" dirty="0">
                <a:solidFill>
                  <a:srgbClr val="657071"/>
                </a:solidFill>
              </a:rPr>
              <a:t>CODE OF CONDUCT</a:t>
            </a:r>
          </a:p>
          <a:p>
            <a:pPr algn="r"/>
            <a:r>
              <a:rPr lang="pt-BR" altLang="en-US" sz="1000" dirty="0">
                <a:solidFill>
                  <a:srgbClr val="657071"/>
                </a:solidFill>
                <a:latin typeface="+mj-lt"/>
                <a:cs typeface="+mj-lt"/>
              </a:rPr>
              <a:t>April 2024</a:t>
            </a:r>
          </a:p>
        </p:txBody>
      </p:sp>
      <p:sp>
        <p:nvSpPr>
          <p:cNvPr id="5" name="Text Box 4"/>
          <p:cNvSpPr txBox="1"/>
          <p:nvPr/>
        </p:nvSpPr>
        <p:spPr>
          <a:xfrm>
            <a:off x="5357495" y="9174480"/>
            <a:ext cx="698500" cy="245110"/>
          </a:xfrm>
          <a:prstGeom prst="rect">
            <a:avLst/>
          </a:prstGeom>
          <a:noFill/>
        </p:spPr>
        <p:txBody>
          <a:bodyPr wrap="square" rtlCol="0">
            <a:spAutoFit/>
          </a:bodyPr>
          <a:lstStyle/>
          <a:p>
            <a:pPr algn="r"/>
            <a:r>
              <a:rPr lang="pt-BR" altLang="en-US" sz="1000" b="1">
                <a:solidFill>
                  <a:srgbClr val="636E6F"/>
                </a:solidFill>
                <a:latin typeface="+mj-lt"/>
                <a:cs typeface="+mj-lt"/>
              </a:rPr>
              <a:t>// 05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X2_SAVIXX"/>
          <p:cNvPicPr>
            <a:picLocks noChangeAspect="1"/>
          </p:cNvPicPr>
          <p:nvPr/>
        </p:nvPicPr>
        <p:blipFill>
          <a:blip r:embed="rId2">
            <a:alphaModFix amt="9000"/>
            <a:extLst>
              <a:ext uri="{96DAC541-7B7A-43D3-8B79-37D633B846F1}">
                <asvg:svgBlip xmlns:asvg="http://schemas.microsoft.com/office/drawing/2016/SVG/main" r:embed="rId3"/>
              </a:ext>
            </a:extLst>
          </a:blip>
          <a:srcRect t="57243" r="44694"/>
          <a:stretch>
            <a:fillRect/>
          </a:stretch>
        </p:blipFill>
        <p:spPr>
          <a:xfrm>
            <a:off x="1202055" y="-179070"/>
            <a:ext cx="5778500" cy="4531995"/>
          </a:xfrm>
          <a:prstGeom prst="rect">
            <a:avLst/>
          </a:prstGeom>
        </p:spPr>
      </p:pic>
      <p:sp>
        <p:nvSpPr>
          <p:cNvPr id="4" name="Text Box 3"/>
          <p:cNvSpPr txBox="1"/>
          <p:nvPr/>
        </p:nvSpPr>
        <p:spPr>
          <a:xfrm>
            <a:off x="1043305" y="1671320"/>
            <a:ext cx="5012690" cy="3724096"/>
          </a:xfrm>
          <a:prstGeom prst="rect">
            <a:avLst/>
          </a:prstGeom>
          <a:noFill/>
        </p:spPr>
        <p:txBody>
          <a:bodyPr wrap="square" rtlCol="0">
            <a:spAutoFit/>
          </a:bodyPr>
          <a:lstStyle/>
          <a:p>
            <a:pPr algn="ctr"/>
            <a:r>
              <a:rPr lang="en-US" sz="1600" b="1" dirty="0">
                <a:latin typeface="+mj-lt"/>
                <a:cs typeface="+mj-lt"/>
              </a:rPr>
              <a:t>DO WHAT'S RIGHT, NOT WHAT'S EASY</a:t>
            </a:r>
          </a:p>
          <a:p>
            <a:pPr algn="ctr"/>
            <a:endParaRPr lang="en-US" sz="1600" b="1" dirty="0">
              <a:latin typeface="+mj-lt"/>
              <a:cs typeface="+mj-lt"/>
            </a:endParaRPr>
          </a:p>
          <a:p>
            <a:pPr algn="just"/>
            <a:r>
              <a:rPr lang="en-US" sz="1200" dirty="0">
                <a:latin typeface="+mj-lt"/>
                <a:cs typeface="+mj-lt"/>
              </a:rPr>
              <a:t>Our history is shaped by our employees, so each individual's actions within the organization have and will continue to have a significant impact on our journey. They can also have devastating effects on our image, reputation, and good name. Therefore, it's crucial to build relationships and conduct ourselves in a manner that aligns with what is morally right.</a:t>
            </a:r>
          </a:p>
          <a:p>
            <a:pPr algn="just"/>
            <a:endParaRPr lang="en-US" sz="1200" dirty="0">
              <a:latin typeface="+mj-lt"/>
              <a:cs typeface="+mj-lt"/>
            </a:endParaRPr>
          </a:p>
          <a:p>
            <a:pPr algn="just"/>
            <a:r>
              <a:rPr lang="en-US" sz="1200" dirty="0">
                <a:latin typeface="+mj-lt"/>
                <a:cs typeface="+mj-lt"/>
              </a:rPr>
              <a:t>What follows are a series of guidelines that must be followed and disseminated by everyone. When an employee encounters a situation not covered in this Code, it is expected that they always use common sense and reach out to their direct manager, the People, Culture, and Management department, or other communication channels provided by the company.</a:t>
            </a:r>
          </a:p>
          <a:p>
            <a:pPr algn="just"/>
            <a:endParaRPr lang="en-US" sz="1200" dirty="0">
              <a:latin typeface="+mj-lt"/>
              <a:cs typeface="+mj-lt"/>
            </a:endParaRPr>
          </a:p>
          <a:p>
            <a:pPr algn="just"/>
            <a:r>
              <a:rPr lang="en-US" sz="1200" dirty="0">
                <a:latin typeface="+mj-lt"/>
                <a:cs typeface="+mj-lt"/>
              </a:rPr>
              <a:t>Our leaders play a vital role and are responsible for guiding, ensuring adherence to, and promoting the content and values of this Code among employees. Moreover, they should encourage, foster, and cultivate a work environment that supports the consistent and ongoing exercise of these values.</a:t>
            </a:r>
          </a:p>
        </p:txBody>
      </p:sp>
      <p:pic>
        <p:nvPicPr>
          <p:cNvPr id="22" name="Picture 21" descr="logo_savixx"/>
          <p:cNvPicPr>
            <a:picLocks noChangeAspect="1"/>
          </p:cNvPicPr>
          <p:nvPr/>
        </p:nvPicPr>
        <p:blipFill>
          <a:blip r:embed="rId4"/>
          <a:stretch>
            <a:fillRect/>
          </a:stretch>
        </p:blipFill>
        <p:spPr>
          <a:xfrm>
            <a:off x="1043305" y="483870"/>
            <a:ext cx="1168400" cy="712470"/>
          </a:xfrm>
          <a:prstGeom prst="rect">
            <a:avLst/>
          </a:prstGeom>
        </p:spPr>
      </p:pic>
      <p:sp>
        <p:nvSpPr>
          <p:cNvPr id="8" name="Text Box 7"/>
          <p:cNvSpPr txBox="1"/>
          <p:nvPr/>
        </p:nvSpPr>
        <p:spPr>
          <a:xfrm>
            <a:off x="2807970" y="579120"/>
            <a:ext cx="3248025" cy="521970"/>
          </a:xfrm>
          <a:prstGeom prst="rect">
            <a:avLst/>
          </a:prstGeom>
          <a:noFill/>
        </p:spPr>
        <p:txBody>
          <a:bodyPr wrap="square" rtlCol="0">
            <a:spAutoFit/>
          </a:bodyPr>
          <a:lstStyle/>
          <a:p>
            <a:pPr algn="r"/>
            <a:r>
              <a:rPr lang="pt-BR" altLang="en-US" dirty="0">
                <a:solidFill>
                  <a:srgbClr val="657071"/>
                </a:solidFill>
              </a:rPr>
              <a:t>CODE OF CONDUCT</a:t>
            </a:r>
          </a:p>
          <a:p>
            <a:pPr algn="r"/>
            <a:r>
              <a:rPr lang="pt-BR" altLang="en-US" sz="1000" dirty="0">
                <a:solidFill>
                  <a:srgbClr val="657071"/>
                </a:solidFill>
                <a:latin typeface="+mj-lt"/>
                <a:cs typeface="+mj-lt"/>
              </a:rPr>
              <a:t>April 2024</a:t>
            </a:r>
          </a:p>
        </p:txBody>
      </p:sp>
      <p:sp>
        <p:nvSpPr>
          <p:cNvPr id="5" name="Text Box 4"/>
          <p:cNvSpPr txBox="1"/>
          <p:nvPr/>
        </p:nvSpPr>
        <p:spPr>
          <a:xfrm>
            <a:off x="5357495" y="9174480"/>
            <a:ext cx="698500" cy="245110"/>
          </a:xfrm>
          <a:prstGeom prst="rect">
            <a:avLst/>
          </a:prstGeom>
          <a:noFill/>
        </p:spPr>
        <p:txBody>
          <a:bodyPr wrap="square" rtlCol="0">
            <a:spAutoFit/>
          </a:bodyPr>
          <a:lstStyle/>
          <a:p>
            <a:pPr algn="r"/>
            <a:r>
              <a:rPr lang="pt-BR" altLang="en-US" sz="1000" b="1">
                <a:solidFill>
                  <a:srgbClr val="636E6F"/>
                </a:solidFill>
                <a:latin typeface="+mj-lt"/>
                <a:cs typeface="+mj-lt"/>
              </a:rPr>
              <a:t>// 06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X2_SAVIXX"/>
          <p:cNvPicPr>
            <a:picLocks noChangeAspect="1"/>
          </p:cNvPicPr>
          <p:nvPr/>
        </p:nvPicPr>
        <p:blipFill>
          <a:blip r:embed="rId2">
            <a:alphaModFix amt="9000"/>
            <a:extLst>
              <a:ext uri="{96DAC541-7B7A-43D3-8B79-37D633B846F1}">
                <asvg:svgBlip xmlns:asvg="http://schemas.microsoft.com/office/drawing/2016/SVG/main" r:embed="rId3"/>
              </a:ext>
            </a:extLst>
          </a:blip>
          <a:srcRect t="57243" r="44694"/>
          <a:stretch>
            <a:fillRect/>
          </a:stretch>
        </p:blipFill>
        <p:spPr>
          <a:xfrm>
            <a:off x="1202055" y="-179070"/>
            <a:ext cx="5778500" cy="4531995"/>
          </a:xfrm>
          <a:prstGeom prst="rect">
            <a:avLst/>
          </a:prstGeom>
        </p:spPr>
      </p:pic>
      <p:sp>
        <p:nvSpPr>
          <p:cNvPr id="4" name="Text Box 3"/>
          <p:cNvSpPr txBox="1"/>
          <p:nvPr/>
        </p:nvSpPr>
        <p:spPr>
          <a:xfrm>
            <a:off x="1043305" y="1671320"/>
            <a:ext cx="5012690" cy="6309420"/>
          </a:xfrm>
          <a:prstGeom prst="rect">
            <a:avLst/>
          </a:prstGeom>
          <a:noFill/>
        </p:spPr>
        <p:txBody>
          <a:bodyPr wrap="square" rtlCol="0">
            <a:spAutoFit/>
          </a:bodyPr>
          <a:lstStyle/>
          <a:p>
            <a:pPr algn="ctr"/>
            <a:r>
              <a:rPr lang="en-US" sz="1600" b="1" dirty="0">
                <a:latin typeface="+mj-lt"/>
                <a:cs typeface="+mj-lt"/>
              </a:rPr>
              <a:t>OUR FOUNDATION</a:t>
            </a:r>
          </a:p>
          <a:p>
            <a:pPr algn="ctr"/>
            <a:endParaRPr lang="en-US" sz="1600" b="1" dirty="0">
              <a:latin typeface="+mj-lt"/>
              <a:cs typeface="+mj-lt"/>
            </a:endParaRPr>
          </a:p>
          <a:p>
            <a:pPr algn="just"/>
            <a:r>
              <a:rPr lang="en-US" sz="1200" b="1" dirty="0">
                <a:latin typeface="+mj-lt"/>
                <a:cs typeface="+mj-lt"/>
              </a:rPr>
              <a:t>Respect:</a:t>
            </a:r>
            <a:r>
              <a:rPr lang="en-US" sz="1200" dirty="0">
                <a:latin typeface="+mj-lt"/>
                <a:cs typeface="+mj-lt"/>
              </a:rPr>
              <a:t> Relationships within the workplace must be respectful. Everyone is entitled to individuality, privacy — both in their personal lives and regarding their data — and to fair and dignified treatment, without any form of discrimination. This is essential for fostering a healthy and harmonious environment conducive to creative, innovative work, and the development of ethical leadership.</a:t>
            </a:r>
          </a:p>
          <a:p>
            <a:pPr algn="just"/>
            <a:endParaRPr lang="en-US" sz="1200" dirty="0">
              <a:latin typeface="+mj-lt"/>
              <a:cs typeface="+mj-lt"/>
            </a:endParaRPr>
          </a:p>
          <a:p>
            <a:pPr algn="just"/>
            <a:r>
              <a:rPr lang="en-US" sz="1200" b="1" dirty="0">
                <a:latin typeface="+mj-lt"/>
                <a:cs typeface="+mj-lt"/>
              </a:rPr>
              <a:t>Diversity: </a:t>
            </a:r>
            <a:r>
              <a:rPr lang="en-US" sz="1200" dirty="0">
                <a:latin typeface="+mj-lt"/>
                <a:cs typeface="+mj-lt"/>
              </a:rPr>
              <a:t>Our culture values diversity. We are committed to respecting individuals from all regions and social classes, regardless of sexual orientation, skin color, beliefs, or professional and intellectual backgrounds.</a:t>
            </a:r>
          </a:p>
          <a:p>
            <a:pPr algn="just"/>
            <a:endParaRPr lang="en-US" sz="1200" dirty="0">
              <a:latin typeface="+mj-lt"/>
              <a:cs typeface="+mj-lt"/>
            </a:endParaRPr>
          </a:p>
          <a:p>
            <a:pPr algn="just"/>
            <a:r>
              <a:rPr lang="en-US" sz="1200" b="1" dirty="0">
                <a:latin typeface="+mj-lt"/>
                <a:cs typeface="+mj-lt"/>
              </a:rPr>
              <a:t>Hierarchy:</a:t>
            </a:r>
            <a:r>
              <a:rPr lang="en-US" sz="1200" dirty="0">
                <a:latin typeface="+mj-lt"/>
                <a:cs typeface="+mj-lt"/>
              </a:rPr>
              <a:t> Every team member, irrespective of their role, department, position, or compensation, shall be treated with respect and consideration, and their contributions acknowledged and valued. They are entitled to a work environment conducive to their personal and professional growth and with the freedom to express themselves.</a:t>
            </a:r>
          </a:p>
          <a:p>
            <a:pPr algn="just"/>
            <a:endParaRPr lang="en-US" sz="1200" dirty="0">
              <a:latin typeface="+mj-lt"/>
              <a:cs typeface="+mj-lt"/>
            </a:endParaRPr>
          </a:p>
          <a:p>
            <a:pPr algn="just"/>
            <a:r>
              <a:rPr lang="en-US" sz="1200" b="1" dirty="0">
                <a:latin typeface="+mj-lt"/>
                <a:cs typeface="+mj-lt"/>
              </a:rPr>
              <a:t>Relatives:</a:t>
            </a:r>
            <a:r>
              <a:rPr lang="en-US" sz="1200" dirty="0">
                <a:latin typeface="+mj-lt"/>
                <a:cs typeface="+mj-lt"/>
              </a:rPr>
              <a:t> Referring relatives and friends for job opportunities is a common and accepted practice. However, the relevant departments shall make decisions regarding selection and hiring, and assess recommended candidates on an equal footing with those applying through other channels.</a:t>
            </a:r>
          </a:p>
          <a:p>
            <a:pPr algn="just"/>
            <a:endParaRPr lang="en-US" sz="1200" dirty="0">
              <a:latin typeface="+mj-lt"/>
              <a:cs typeface="+mj-lt"/>
            </a:endParaRPr>
          </a:p>
          <a:p>
            <a:pPr algn="just"/>
            <a:r>
              <a:rPr lang="en-US" sz="1200" b="1" dirty="0">
                <a:latin typeface="+mj-lt"/>
                <a:cs typeface="+mj-lt"/>
              </a:rPr>
              <a:t>Individual responsibilities:</a:t>
            </a:r>
            <a:r>
              <a:rPr lang="en-US" sz="1200" dirty="0">
                <a:latin typeface="+mj-lt"/>
                <a:cs typeface="+mj-lt"/>
              </a:rPr>
              <a:t> All our employees are expected to maintain work quality, identify opportunities, demonstrate business acumen, and eliminate waste, always seeking ways to grow and sustain our business. Each employee is expected to safeguard the company's assets and reputation.</a:t>
            </a:r>
          </a:p>
          <a:p>
            <a:pPr algn="just"/>
            <a:endParaRPr lang="en-US" sz="1200" dirty="0">
              <a:latin typeface="+mj-lt"/>
              <a:cs typeface="+mj-lt"/>
            </a:endParaRPr>
          </a:p>
          <a:p>
            <a:pPr algn="just"/>
            <a:r>
              <a:rPr lang="en-US" sz="1200" b="1" dirty="0">
                <a:latin typeface="+mj-lt"/>
                <a:cs typeface="+mj-lt"/>
              </a:rPr>
              <a:t>Expenses:</a:t>
            </a:r>
            <a:r>
              <a:rPr lang="en-US" sz="1200" dirty="0">
                <a:latin typeface="+mj-lt"/>
                <a:cs typeface="+mj-lt"/>
              </a:rPr>
              <a:t> Approval of operational expenses (such as taxi, Uber, meals, hotels, airfare, among others) for each employee should be conducted, at minimum, by their immediate superior following </a:t>
            </a:r>
            <a:r>
              <a:rPr lang="en-US" sz="1200" dirty="0" err="1">
                <a:latin typeface="+mj-lt"/>
                <a:cs typeface="+mj-lt"/>
              </a:rPr>
              <a:t>Savixx's</a:t>
            </a:r>
            <a:r>
              <a:rPr lang="en-US" sz="1200" dirty="0">
                <a:latin typeface="+mj-lt"/>
                <a:cs typeface="+mj-lt"/>
              </a:rPr>
              <a:t> rules and policies.</a:t>
            </a:r>
          </a:p>
        </p:txBody>
      </p:sp>
      <p:pic>
        <p:nvPicPr>
          <p:cNvPr id="22" name="Picture 21" descr="logo_savixx"/>
          <p:cNvPicPr>
            <a:picLocks noChangeAspect="1"/>
          </p:cNvPicPr>
          <p:nvPr/>
        </p:nvPicPr>
        <p:blipFill>
          <a:blip r:embed="rId4"/>
          <a:stretch>
            <a:fillRect/>
          </a:stretch>
        </p:blipFill>
        <p:spPr>
          <a:xfrm>
            <a:off x="1043305" y="483870"/>
            <a:ext cx="1168400" cy="712470"/>
          </a:xfrm>
          <a:prstGeom prst="rect">
            <a:avLst/>
          </a:prstGeom>
        </p:spPr>
      </p:pic>
      <p:sp>
        <p:nvSpPr>
          <p:cNvPr id="8" name="Text Box 7"/>
          <p:cNvSpPr txBox="1"/>
          <p:nvPr/>
        </p:nvSpPr>
        <p:spPr>
          <a:xfrm>
            <a:off x="2807970" y="579120"/>
            <a:ext cx="3248025" cy="521970"/>
          </a:xfrm>
          <a:prstGeom prst="rect">
            <a:avLst/>
          </a:prstGeom>
          <a:noFill/>
        </p:spPr>
        <p:txBody>
          <a:bodyPr wrap="square" rtlCol="0">
            <a:spAutoFit/>
          </a:bodyPr>
          <a:lstStyle/>
          <a:p>
            <a:pPr algn="r"/>
            <a:r>
              <a:rPr lang="pt-BR" altLang="en-US" dirty="0">
                <a:solidFill>
                  <a:srgbClr val="657071"/>
                </a:solidFill>
              </a:rPr>
              <a:t>CODE OF CONDUCT</a:t>
            </a:r>
          </a:p>
          <a:p>
            <a:pPr algn="r"/>
            <a:r>
              <a:rPr lang="pt-BR" altLang="en-US" sz="1000" dirty="0">
                <a:solidFill>
                  <a:srgbClr val="657071"/>
                </a:solidFill>
                <a:latin typeface="+mj-lt"/>
                <a:cs typeface="+mj-lt"/>
              </a:rPr>
              <a:t>April 2024</a:t>
            </a:r>
          </a:p>
        </p:txBody>
      </p:sp>
      <p:sp>
        <p:nvSpPr>
          <p:cNvPr id="5" name="Text Box 4"/>
          <p:cNvSpPr txBox="1"/>
          <p:nvPr/>
        </p:nvSpPr>
        <p:spPr>
          <a:xfrm>
            <a:off x="5357495" y="9174480"/>
            <a:ext cx="698500" cy="245110"/>
          </a:xfrm>
          <a:prstGeom prst="rect">
            <a:avLst/>
          </a:prstGeom>
          <a:noFill/>
        </p:spPr>
        <p:txBody>
          <a:bodyPr wrap="square" rtlCol="0">
            <a:spAutoFit/>
          </a:bodyPr>
          <a:lstStyle/>
          <a:p>
            <a:pPr algn="r"/>
            <a:r>
              <a:rPr lang="pt-BR" altLang="en-US" sz="1000" b="1">
                <a:solidFill>
                  <a:srgbClr val="636E6F"/>
                </a:solidFill>
                <a:latin typeface="+mj-lt"/>
                <a:cs typeface="+mj-lt"/>
              </a:rPr>
              <a:t>// 07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X2_SAVIXX"/>
          <p:cNvPicPr>
            <a:picLocks noChangeAspect="1"/>
          </p:cNvPicPr>
          <p:nvPr/>
        </p:nvPicPr>
        <p:blipFill>
          <a:blip r:embed="rId2">
            <a:alphaModFix amt="9000"/>
            <a:extLst>
              <a:ext uri="{96DAC541-7B7A-43D3-8B79-37D633B846F1}">
                <asvg:svgBlip xmlns:asvg="http://schemas.microsoft.com/office/drawing/2016/SVG/main" r:embed="rId3"/>
              </a:ext>
            </a:extLst>
          </a:blip>
          <a:srcRect t="57243" r="44694"/>
          <a:stretch>
            <a:fillRect/>
          </a:stretch>
        </p:blipFill>
        <p:spPr>
          <a:xfrm>
            <a:off x="1202055" y="-179070"/>
            <a:ext cx="5778500" cy="4531995"/>
          </a:xfrm>
          <a:prstGeom prst="rect">
            <a:avLst/>
          </a:prstGeom>
        </p:spPr>
      </p:pic>
      <p:sp>
        <p:nvSpPr>
          <p:cNvPr id="4" name="Text Box 3"/>
          <p:cNvSpPr txBox="1"/>
          <p:nvPr/>
        </p:nvSpPr>
        <p:spPr>
          <a:xfrm>
            <a:off x="1043305" y="1671320"/>
            <a:ext cx="5012690" cy="6186309"/>
          </a:xfrm>
          <a:prstGeom prst="rect">
            <a:avLst/>
          </a:prstGeom>
          <a:noFill/>
        </p:spPr>
        <p:txBody>
          <a:bodyPr wrap="square" rtlCol="0">
            <a:spAutoFit/>
          </a:bodyPr>
          <a:lstStyle/>
          <a:p>
            <a:pPr algn="just"/>
            <a:r>
              <a:rPr lang="en-US" sz="1200" b="1" dirty="0">
                <a:latin typeface="+mj-lt"/>
                <a:cs typeface="+mj-lt"/>
              </a:rPr>
              <a:t>Daily Information:</a:t>
            </a:r>
            <a:r>
              <a:rPr lang="en-US" sz="1200" dirty="0">
                <a:latin typeface="+mj-lt"/>
                <a:cs typeface="+mj-lt"/>
              </a:rPr>
              <a:t> Each employee must handle the information managed by them with attention and care. Documents related to their activities should be properly stored, and confidential materials should not be left on desks. Computers and mobile phones must always be password-protected according to a policy determined by the IT department.</a:t>
            </a:r>
          </a:p>
          <a:p>
            <a:pPr algn="just"/>
            <a:endParaRPr lang="en-US" sz="1200" dirty="0">
              <a:latin typeface="+mj-lt"/>
              <a:cs typeface="+mj-lt"/>
            </a:endParaRPr>
          </a:p>
          <a:p>
            <a:pPr algn="just"/>
            <a:r>
              <a:rPr lang="en-US" sz="1200" b="1" dirty="0">
                <a:latin typeface="+mj-lt"/>
                <a:cs typeface="+mj-lt"/>
              </a:rPr>
              <a:t>Updating Personal Data: </a:t>
            </a:r>
            <a:r>
              <a:rPr lang="en-US" sz="1200" dirty="0">
                <a:latin typeface="+mj-lt"/>
                <a:cs typeface="+mj-lt"/>
              </a:rPr>
              <a:t>Employees must keep their personal data up to date at all times.</a:t>
            </a:r>
            <a:r>
              <a:rPr lang="en-US" sz="1200" b="1" dirty="0">
                <a:latin typeface="+mj-lt"/>
                <a:cs typeface="+mj-lt"/>
              </a:rPr>
              <a:t> </a:t>
            </a:r>
            <a:endParaRPr lang="en-US" sz="1200" dirty="0">
              <a:latin typeface="+mj-lt"/>
              <a:cs typeface="+mj-lt"/>
            </a:endParaRPr>
          </a:p>
          <a:p>
            <a:pPr algn="just"/>
            <a:endParaRPr lang="en-US" sz="1200" dirty="0">
              <a:latin typeface="+mj-lt"/>
              <a:cs typeface="+mj-lt"/>
            </a:endParaRPr>
          </a:p>
          <a:p>
            <a:pPr algn="just"/>
            <a:r>
              <a:rPr lang="en-US" sz="1200" b="1" dirty="0">
                <a:latin typeface="+mj-lt"/>
                <a:cs typeface="+mj-lt"/>
              </a:rPr>
              <a:t>Confidentiality of Information:</a:t>
            </a:r>
            <a:r>
              <a:rPr lang="en-US" sz="1200" dirty="0">
                <a:latin typeface="+mj-lt"/>
                <a:cs typeface="+mj-lt"/>
              </a:rPr>
              <a:t> Our team members must maintain confidentiality and utmost secrecy regarding non-public information about business, clients, practices, trade secrets, know-how, prices, operations, and financial results, at all times, even after their departure from the organization, including maintaining the privacy of data and information related to employees and any individual who may, in any way, have a relationship with the company. All members must avoid disclosures and refrain from commenting on Company information in public places, aiming to protect the organization's image.</a:t>
            </a:r>
          </a:p>
          <a:p>
            <a:pPr algn="just"/>
            <a:endParaRPr lang="en-US" sz="1200" dirty="0">
              <a:latin typeface="+mj-lt"/>
              <a:cs typeface="+mj-lt"/>
            </a:endParaRPr>
          </a:p>
          <a:p>
            <a:pPr algn="just"/>
            <a:r>
              <a:rPr lang="en-US" sz="1200" b="1" dirty="0">
                <a:latin typeface="+mj-lt"/>
                <a:cs typeface="+mj-lt"/>
              </a:rPr>
              <a:t>Intellectual Property:</a:t>
            </a:r>
            <a:r>
              <a:rPr lang="en-US" sz="1200" dirty="0">
                <a:latin typeface="+mj-lt"/>
                <a:cs typeface="+mj-lt"/>
              </a:rPr>
              <a:t> Intellectual property is a strategic asset of the Company, including patents, trademarks, know-how, technical process and market information, and customer information. The results of intellectual work and strategies generated by the employee are the exclusive property of </a:t>
            </a:r>
            <a:r>
              <a:rPr lang="en-US" sz="1200" dirty="0" err="1">
                <a:latin typeface="+mj-lt"/>
                <a:cs typeface="+mj-lt"/>
              </a:rPr>
              <a:t>Savixx</a:t>
            </a:r>
            <a:r>
              <a:rPr lang="en-US" sz="1200" dirty="0">
                <a:latin typeface="+mj-lt"/>
                <a:cs typeface="+mj-lt"/>
              </a:rPr>
              <a:t>.</a:t>
            </a:r>
          </a:p>
          <a:p>
            <a:pPr algn="just"/>
            <a:endParaRPr lang="en-US" sz="1200" dirty="0">
              <a:latin typeface="+mj-lt"/>
              <a:cs typeface="+mj-lt"/>
            </a:endParaRPr>
          </a:p>
          <a:p>
            <a:pPr algn="just"/>
            <a:r>
              <a:rPr lang="en-US" sz="1200" b="1" dirty="0">
                <a:latin typeface="+mj-lt"/>
                <a:cs typeface="+mj-lt"/>
              </a:rPr>
              <a:t>Image and Reputation:</a:t>
            </a:r>
            <a:r>
              <a:rPr lang="en-US" sz="1200" dirty="0">
                <a:latin typeface="+mj-lt"/>
                <a:cs typeface="+mj-lt"/>
              </a:rPr>
              <a:t> The behavior of our employees also contributes to the value of the Company's image. Therefore, our employees are responsible for our image and must carefully safeguard it, always acting in line with our principles and values.</a:t>
            </a:r>
          </a:p>
          <a:p>
            <a:pPr algn="just"/>
            <a:endParaRPr lang="en-US" sz="1200" dirty="0">
              <a:latin typeface="+mj-lt"/>
              <a:cs typeface="+mj-lt"/>
            </a:endParaRPr>
          </a:p>
          <a:p>
            <a:pPr algn="just"/>
            <a:r>
              <a:rPr lang="en-US" sz="1200" b="1" dirty="0">
                <a:latin typeface="+mj-lt"/>
                <a:cs typeface="+mj-lt"/>
              </a:rPr>
              <a:t>Assets and Materials:</a:t>
            </a:r>
            <a:r>
              <a:rPr lang="en-US" sz="1200" dirty="0">
                <a:latin typeface="+mj-lt"/>
                <a:cs typeface="+mj-lt"/>
              </a:rPr>
              <a:t> All employees must take care of the assets provided for carrying out their work. Examples of property include financial resources, budgetary funds, intellectual property, electronic devices, internal reports and documents, confidential information, vehicles, office supplies, equipment in general, software, and real estate.</a:t>
            </a:r>
          </a:p>
        </p:txBody>
      </p:sp>
      <p:pic>
        <p:nvPicPr>
          <p:cNvPr id="22" name="Picture 21" descr="logo_savixx"/>
          <p:cNvPicPr>
            <a:picLocks noChangeAspect="1"/>
          </p:cNvPicPr>
          <p:nvPr/>
        </p:nvPicPr>
        <p:blipFill>
          <a:blip r:embed="rId4"/>
          <a:stretch>
            <a:fillRect/>
          </a:stretch>
        </p:blipFill>
        <p:spPr>
          <a:xfrm>
            <a:off x="1043305" y="483870"/>
            <a:ext cx="1168400" cy="712470"/>
          </a:xfrm>
          <a:prstGeom prst="rect">
            <a:avLst/>
          </a:prstGeom>
        </p:spPr>
      </p:pic>
      <p:sp>
        <p:nvSpPr>
          <p:cNvPr id="8" name="Text Box 7"/>
          <p:cNvSpPr txBox="1"/>
          <p:nvPr/>
        </p:nvSpPr>
        <p:spPr>
          <a:xfrm>
            <a:off x="2807970" y="579120"/>
            <a:ext cx="3248025" cy="521970"/>
          </a:xfrm>
          <a:prstGeom prst="rect">
            <a:avLst/>
          </a:prstGeom>
          <a:noFill/>
        </p:spPr>
        <p:txBody>
          <a:bodyPr wrap="square" rtlCol="0">
            <a:spAutoFit/>
          </a:bodyPr>
          <a:lstStyle/>
          <a:p>
            <a:pPr algn="r"/>
            <a:r>
              <a:rPr lang="pt-BR" altLang="en-US" dirty="0">
                <a:solidFill>
                  <a:srgbClr val="657071"/>
                </a:solidFill>
              </a:rPr>
              <a:t>CODE OF CONDUCT</a:t>
            </a:r>
          </a:p>
          <a:p>
            <a:pPr algn="r"/>
            <a:r>
              <a:rPr lang="pt-BR" altLang="en-US" sz="1000" dirty="0">
                <a:solidFill>
                  <a:srgbClr val="657071"/>
                </a:solidFill>
                <a:latin typeface="+mj-lt"/>
                <a:cs typeface="+mj-lt"/>
              </a:rPr>
              <a:t>April 2024</a:t>
            </a:r>
          </a:p>
        </p:txBody>
      </p:sp>
      <p:sp>
        <p:nvSpPr>
          <p:cNvPr id="5" name="Text Box 4"/>
          <p:cNvSpPr txBox="1"/>
          <p:nvPr/>
        </p:nvSpPr>
        <p:spPr>
          <a:xfrm>
            <a:off x="5357495" y="9174480"/>
            <a:ext cx="698500" cy="245110"/>
          </a:xfrm>
          <a:prstGeom prst="rect">
            <a:avLst/>
          </a:prstGeom>
          <a:noFill/>
        </p:spPr>
        <p:txBody>
          <a:bodyPr wrap="square" rtlCol="0">
            <a:spAutoFit/>
          </a:bodyPr>
          <a:lstStyle/>
          <a:p>
            <a:pPr algn="r"/>
            <a:r>
              <a:rPr lang="pt-BR" altLang="en-US" sz="1000" b="1">
                <a:solidFill>
                  <a:srgbClr val="636E6F"/>
                </a:solidFill>
                <a:latin typeface="+mj-lt"/>
                <a:cs typeface="+mj-lt"/>
              </a:rPr>
              <a:t>// 08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X2_SAVIXX"/>
          <p:cNvPicPr>
            <a:picLocks noChangeAspect="1"/>
          </p:cNvPicPr>
          <p:nvPr/>
        </p:nvPicPr>
        <p:blipFill>
          <a:blip r:embed="rId2">
            <a:alphaModFix amt="9000"/>
            <a:extLst>
              <a:ext uri="{96DAC541-7B7A-43D3-8B79-37D633B846F1}">
                <asvg:svgBlip xmlns:asvg="http://schemas.microsoft.com/office/drawing/2016/SVG/main" r:embed="rId3"/>
              </a:ext>
            </a:extLst>
          </a:blip>
          <a:srcRect t="57243" r="44694"/>
          <a:stretch>
            <a:fillRect/>
          </a:stretch>
        </p:blipFill>
        <p:spPr>
          <a:xfrm>
            <a:off x="1202055" y="-179070"/>
            <a:ext cx="5778500" cy="4531995"/>
          </a:xfrm>
          <a:prstGeom prst="rect">
            <a:avLst/>
          </a:prstGeom>
        </p:spPr>
      </p:pic>
      <p:sp>
        <p:nvSpPr>
          <p:cNvPr id="4" name="Text Box 3"/>
          <p:cNvSpPr txBox="1"/>
          <p:nvPr/>
        </p:nvSpPr>
        <p:spPr>
          <a:xfrm>
            <a:off x="1043305" y="1671320"/>
            <a:ext cx="5012690" cy="6370975"/>
          </a:xfrm>
          <a:prstGeom prst="rect">
            <a:avLst/>
          </a:prstGeom>
          <a:noFill/>
        </p:spPr>
        <p:txBody>
          <a:bodyPr wrap="square" rtlCol="0">
            <a:spAutoFit/>
          </a:bodyPr>
          <a:lstStyle/>
          <a:p>
            <a:pPr algn="just"/>
            <a:r>
              <a:rPr lang="en-US" sz="1200" b="1" dirty="0">
                <a:latin typeface="+mj-lt"/>
                <a:cs typeface="+mj-lt"/>
              </a:rPr>
              <a:t>Printed or digital information, confidential reports, and documents are the property of the Companies and should not be shared externally without express authorization.</a:t>
            </a:r>
          </a:p>
          <a:p>
            <a:pPr algn="just"/>
            <a:endParaRPr lang="en-US" sz="1200" dirty="0">
              <a:latin typeface="+mj-lt"/>
              <a:cs typeface="+mj-lt"/>
            </a:endParaRPr>
          </a:p>
          <a:p>
            <a:pPr algn="just"/>
            <a:r>
              <a:rPr lang="en-US" sz="1200" b="1" dirty="0">
                <a:latin typeface="+mj-lt"/>
                <a:cs typeface="+mj-lt"/>
              </a:rPr>
              <a:t>Digital Resources:</a:t>
            </a:r>
            <a:r>
              <a:rPr lang="en-US" sz="1200" dirty="0">
                <a:latin typeface="+mj-lt"/>
                <a:cs typeface="+mj-lt"/>
              </a:rPr>
              <a:t> Access to digital resources such as the internet, social media, emails, corporate phones, internal network, computers, and other equipment is primarily intended for professional use. These resources should not be used for activities unrelated to the business, conducting external business, playing games, making prank calls, or engaging in discriminatory acts. The use of these resources for political propaganda, accessing or disseminating pornography, or engaging in illegal activities is prohibited. The access account (login) for computers, internet, and copiers is personal and non-transferable, and the access password should never be shared with others, whether from the Company or outside of it.</a:t>
            </a:r>
          </a:p>
          <a:p>
            <a:pPr algn="just"/>
            <a:endParaRPr lang="en-US" sz="1200" dirty="0">
              <a:latin typeface="+mj-lt"/>
              <a:cs typeface="+mj-lt"/>
            </a:endParaRPr>
          </a:p>
          <a:p>
            <a:pPr algn="just"/>
            <a:r>
              <a:rPr lang="en-US" sz="1200" dirty="0">
                <a:latin typeface="+mj-lt"/>
                <a:cs typeface="+mj-lt"/>
              </a:rPr>
              <a:t>It is not allowed to download and install programs unrelated to the Company's activities or to access the professional email account through any means other than the tool provided by the Company without prior authorization.</a:t>
            </a:r>
          </a:p>
          <a:p>
            <a:pPr algn="just"/>
            <a:endParaRPr lang="en-US" sz="1200" dirty="0">
              <a:latin typeface="+mj-lt"/>
              <a:cs typeface="+mj-lt"/>
            </a:endParaRPr>
          </a:p>
          <a:p>
            <a:pPr algn="just"/>
            <a:r>
              <a:rPr lang="en-US" sz="1200" dirty="0">
                <a:latin typeface="+mj-lt"/>
                <a:cs typeface="+mj-lt"/>
              </a:rPr>
              <a:t>We reserve the right to monitor the use and access of all corporate resources and digital systems, and users of the systems should not expect privacy in their use of such systems and resources. Periodic browsing audits will be conducted on all company computers.</a:t>
            </a:r>
          </a:p>
          <a:p>
            <a:pPr algn="just"/>
            <a:endParaRPr lang="en-US" sz="1200" dirty="0">
              <a:latin typeface="+mj-lt"/>
              <a:cs typeface="+mj-lt"/>
            </a:endParaRPr>
          </a:p>
          <a:p>
            <a:pPr algn="just"/>
            <a:r>
              <a:rPr lang="en-US" sz="1200" b="1" dirty="0">
                <a:latin typeface="+mj-lt"/>
                <a:cs typeface="+mj-lt"/>
              </a:rPr>
              <a:t>Social Media Conduct:</a:t>
            </a:r>
            <a:r>
              <a:rPr lang="en-US" sz="1200" dirty="0">
                <a:latin typeface="+mj-lt"/>
                <a:cs typeface="+mj-lt"/>
              </a:rPr>
              <a:t> Social media platforms are vital communication tools and are integral to the daily lives of our professionals. Access to social networks and media is permitted, but their use must align with the guidelines of this Code, without hindering work progress or tarnishing the reputation of the companies or their clients.</a:t>
            </a:r>
          </a:p>
          <a:p>
            <a:pPr algn="just"/>
            <a:endParaRPr lang="en-US" sz="1200" dirty="0">
              <a:latin typeface="+mj-lt"/>
              <a:cs typeface="+mj-lt"/>
            </a:endParaRPr>
          </a:p>
          <a:p>
            <a:pPr algn="just"/>
            <a:r>
              <a:rPr lang="en-US" sz="1200" dirty="0">
                <a:latin typeface="+mj-lt"/>
                <a:cs typeface="+mj-lt"/>
              </a:rPr>
              <a:t>Given its impact on our business, our employees should exercise discretion in what they say or post on social media. Employees should make it explicit that their views do not represent or speak for </a:t>
            </a:r>
            <a:r>
              <a:rPr lang="en-US" sz="1200" dirty="0" err="1">
                <a:latin typeface="+mj-lt"/>
                <a:cs typeface="+mj-lt"/>
              </a:rPr>
              <a:t>Savixx</a:t>
            </a:r>
            <a:r>
              <a:rPr lang="en-US" sz="1200" dirty="0">
                <a:latin typeface="+mj-lt"/>
                <a:cs typeface="+mj-lt"/>
              </a:rPr>
              <a:t>.</a:t>
            </a:r>
          </a:p>
        </p:txBody>
      </p:sp>
      <p:pic>
        <p:nvPicPr>
          <p:cNvPr id="22" name="Picture 21" descr="logo_savixx"/>
          <p:cNvPicPr>
            <a:picLocks noChangeAspect="1"/>
          </p:cNvPicPr>
          <p:nvPr/>
        </p:nvPicPr>
        <p:blipFill>
          <a:blip r:embed="rId4"/>
          <a:stretch>
            <a:fillRect/>
          </a:stretch>
        </p:blipFill>
        <p:spPr>
          <a:xfrm>
            <a:off x="1043305" y="483870"/>
            <a:ext cx="1168400" cy="712470"/>
          </a:xfrm>
          <a:prstGeom prst="rect">
            <a:avLst/>
          </a:prstGeom>
        </p:spPr>
      </p:pic>
      <p:sp>
        <p:nvSpPr>
          <p:cNvPr id="8" name="Text Box 7"/>
          <p:cNvSpPr txBox="1"/>
          <p:nvPr/>
        </p:nvSpPr>
        <p:spPr>
          <a:xfrm>
            <a:off x="2807970" y="579120"/>
            <a:ext cx="3248025" cy="521970"/>
          </a:xfrm>
          <a:prstGeom prst="rect">
            <a:avLst/>
          </a:prstGeom>
          <a:noFill/>
        </p:spPr>
        <p:txBody>
          <a:bodyPr wrap="square" rtlCol="0">
            <a:spAutoFit/>
          </a:bodyPr>
          <a:lstStyle/>
          <a:p>
            <a:pPr algn="r"/>
            <a:r>
              <a:rPr lang="pt-BR" altLang="en-US" dirty="0">
                <a:solidFill>
                  <a:srgbClr val="657071"/>
                </a:solidFill>
              </a:rPr>
              <a:t>CODE OF CONDUCT</a:t>
            </a:r>
          </a:p>
          <a:p>
            <a:pPr algn="r"/>
            <a:r>
              <a:rPr lang="pt-BR" altLang="en-US" sz="1000" dirty="0">
                <a:solidFill>
                  <a:srgbClr val="657071"/>
                </a:solidFill>
                <a:latin typeface="+mj-lt"/>
                <a:cs typeface="+mj-lt"/>
              </a:rPr>
              <a:t>April 2024</a:t>
            </a:r>
          </a:p>
        </p:txBody>
      </p:sp>
      <p:sp>
        <p:nvSpPr>
          <p:cNvPr id="5" name="Text Box 4"/>
          <p:cNvSpPr txBox="1"/>
          <p:nvPr/>
        </p:nvSpPr>
        <p:spPr>
          <a:xfrm>
            <a:off x="5357495" y="9174480"/>
            <a:ext cx="698500" cy="245110"/>
          </a:xfrm>
          <a:prstGeom prst="rect">
            <a:avLst/>
          </a:prstGeom>
          <a:noFill/>
        </p:spPr>
        <p:txBody>
          <a:bodyPr wrap="square" rtlCol="0">
            <a:spAutoFit/>
          </a:bodyPr>
          <a:lstStyle/>
          <a:p>
            <a:pPr algn="r"/>
            <a:r>
              <a:rPr lang="pt-BR" altLang="en-US" sz="1000" b="1" dirty="0">
                <a:solidFill>
                  <a:srgbClr val="636E6F"/>
                </a:solidFill>
                <a:latin typeface="+mj-lt"/>
                <a:cs typeface="+mj-lt"/>
              </a:rPr>
              <a:t>// 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TaxCatchAll xmlns="97e208c4-1b74-4ae6-b898-e0aae1c26801" xsi:nil="true"/>
    <lcf76f155ced4ddcb4097134ff3c332f xmlns="6117ae77-24f6-4ea8-83b8-c9399ae9e348">
      <Terms xmlns="http://schemas.microsoft.com/office/infopath/2007/PartnerControls"/>
    </lcf76f155ced4ddcb4097134ff3c332f>
    <_dlc_DocId xmlns="97e208c4-1b74-4ae6-b898-e0aae1c26801">URFV2CMV7TPJ-2031192078-199293</_dlc_DocId>
    <_dlc_DocIdUrl xmlns="97e208c4-1b74-4ae6-b898-e0aae1c26801">
      <Url>https://savixx.sharepoint.com/sites/GCG-Departamento_Pessoal/_layouts/15/DocIdRedir.aspx?ID=URFV2CMV7TPJ-2031192078-199293</Url>
      <Description>URFV2CMV7TPJ-2031192078-199293</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6EA5BEFE7EBB1346BDAE0E06319DE01E" ma:contentTypeVersion="15" ma:contentTypeDescription="Crie um novo documento." ma:contentTypeScope="" ma:versionID="03246cc6e8098bf927d9733c484ca18c">
  <xsd:schema xmlns:xsd="http://www.w3.org/2001/XMLSchema" xmlns:xs="http://www.w3.org/2001/XMLSchema" xmlns:p="http://schemas.microsoft.com/office/2006/metadata/properties" xmlns:ns2="97e208c4-1b74-4ae6-b898-e0aae1c26801" xmlns:ns3="6117ae77-24f6-4ea8-83b8-c9399ae9e348" targetNamespace="http://schemas.microsoft.com/office/2006/metadata/properties" ma:root="true" ma:fieldsID="671979db0ceea79d1d8bb30b0524a315" ns2:_="" ns3:_="">
    <xsd:import namespace="97e208c4-1b74-4ae6-b898-e0aae1c26801"/>
    <xsd:import namespace="6117ae77-24f6-4ea8-83b8-c9399ae9e348"/>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DateTaken" minOccurs="0"/>
                <xsd:element ref="ns3:MediaServiceOCR" minOccurs="0"/>
                <xsd:element ref="ns3:MediaServiceLocation"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e208c4-1b74-4ae6-b898-e0aae1c26801" elementFormDefault="qualified">
    <xsd:import namespace="http://schemas.microsoft.com/office/2006/documentManagement/types"/>
    <xsd:import namespace="http://schemas.microsoft.com/office/infopath/2007/PartnerControls"/>
    <xsd:element name="_dlc_DocId" ma:index="8" nillable="true" ma:displayName="Valor da ID do Documento" ma:description="O valor da ID do documento atribuída a este item." ma:indexed="true" ma:internalName="_dlc_DocId" ma:readOnly="true">
      <xsd:simpleType>
        <xsd:restriction base="dms:Text"/>
      </xsd:simpleType>
    </xsd:element>
    <xsd:element name="_dlc_DocIdUrl" ma:index="9" nillable="true" ma:displayName="ID do Documento" ma:description="Link permanente par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0" nillable="true" ma:displayName="Taxonomy Catch All Column" ma:hidden="true" ma:list="{5a4c4a31-446c-41dc-b827-e1c1e28dcdb4}" ma:internalName="TaxCatchAll" ma:showField="CatchAllData" ma:web="97e208c4-1b74-4ae6-b898-e0aae1c26801">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Detalhes de Compartilhado Com"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17ae77-24f6-4ea8-83b8-c9399ae9e34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Marcações de imagem" ma:readOnly="false" ma:fieldId="{5cf76f15-5ced-4ddc-b409-7134ff3c332f}" ma:taxonomyMulti="true" ma:sspId="b79082e4-eb3c-47d3-b44c-0a79e5ee2da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7077FA-33E4-4373-B80E-C27658BE4CE3}">
  <ds:schemaRefs>
    <ds:schemaRef ds:uri="http://schemas.microsoft.com/sharepoint/events"/>
  </ds:schemaRefs>
</ds:datastoreItem>
</file>

<file path=customXml/itemProps2.xml><?xml version="1.0" encoding="utf-8"?>
<ds:datastoreItem xmlns:ds="http://schemas.openxmlformats.org/officeDocument/2006/customXml" ds:itemID="{D8A6564E-628E-4748-A6E7-48B3BC1A8BAF}">
  <ds:schemaRefs>
    <ds:schemaRef ds:uri="http://www.w3.org/XML/1998/namespace"/>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6117ae77-24f6-4ea8-83b8-c9399ae9e348"/>
    <ds:schemaRef ds:uri="http://purl.org/dc/terms/"/>
    <ds:schemaRef ds:uri="97e208c4-1b74-4ae6-b898-e0aae1c26801"/>
    <ds:schemaRef ds:uri="http://purl.org/dc/dcmitype/"/>
  </ds:schemaRefs>
</ds:datastoreItem>
</file>

<file path=customXml/itemProps3.xml><?xml version="1.0" encoding="utf-8"?>
<ds:datastoreItem xmlns:ds="http://schemas.openxmlformats.org/officeDocument/2006/customXml" ds:itemID="{0500B12C-DDB9-416B-B96A-CCBE724A54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e208c4-1b74-4ae6-b898-e0aae1c26801"/>
    <ds:schemaRef ds:uri="6117ae77-24f6-4ea8-83b8-c9399ae9e3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93AFCB1-6E9A-4A93-826C-718A750DE3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402</TotalTime>
  <Words>4250</Words>
  <Application>Microsoft Office PowerPoint</Application>
  <PresentationFormat>Personalizar</PresentationFormat>
  <Paragraphs>287</Paragraphs>
  <Slides>18</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18</vt:i4>
      </vt:variant>
    </vt:vector>
  </HeadingPairs>
  <TitlesOfParts>
    <vt:vector size="24" baseType="lpstr">
      <vt:lpstr>Arial</vt:lpstr>
      <vt:lpstr>Calibri</vt:lpstr>
      <vt:lpstr>Calibri Light</vt:lpstr>
      <vt:lpstr>Fakt Con Pro Blond</vt:lpstr>
      <vt:lpstr>Fakt Con Pro Bold</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Danilo</dc:creator>
  <cp:lastModifiedBy>Graciela M. Vasquinho</cp:lastModifiedBy>
  <cp:revision>17</cp:revision>
  <dcterms:created xsi:type="dcterms:W3CDTF">2023-11-14T18:13:51Z</dcterms:created>
  <dcterms:modified xsi:type="dcterms:W3CDTF">2024-11-21T18:32:30Z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1033-5.6.0.8082</vt:lpwstr>
  </property>
  <property fmtid="{D5CDD505-2E9C-101B-9397-08002B2CF9AE}" pid="3" name="ContentTypeId">
    <vt:lpwstr>0x0101006EA5BEFE7EBB1346BDAE0E06319DE01E</vt:lpwstr>
  </property>
  <property fmtid="{D5CDD505-2E9C-101B-9397-08002B2CF9AE}" pid="4" name="Order">
    <vt:r8>1233400</vt:r8>
  </property>
  <property fmtid="{D5CDD505-2E9C-101B-9397-08002B2CF9AE}" pid="5" name="_dlc_DocIdItemGuid">
    <vt:lpwstr>10391c0f-e2d4-4b25-99cc-68109830ce73</vt:lpwstr>
  </property>
  <property fmtid="{D5CDD505-2E9C-101B-9397-08002B2CF9AE}" pid="6" name="MediaServiceImageTags">
    <vt:lpwstr/>
  </property>
</Properties>
</file>